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1" r:id="rId2"/>
    <p:sldId id="272" r:id="rId3"/>
    <p:sldId id="273" r:id="rId4"/>
    <p:sldId id="274" r:id="rId5"/>
    <p:sldId id="275" r:id="rId6"/>
    <p:sldId id="276" r:id="rId7"/>
    <p:sldId id="269" r:id="rId8"/>
    <p:sldId id="256" r:id="rId9"/>
    <p:sldId id="268" r:id="rId10"/>
    <p:sldId id="257" r:id="rId11"/>
    <p:sldId id="258" r:id="rId12"/>
    <p:sldId id="259" r:id="rId13"/>
    <p:sldId id="260" r:id="rId14"/>
    <p:sldId id="261" r:id="rId15"/>
    <p:sldId id="262" r:id="rId16"/>
    <p:sldId id="263" r:id="rId17"/>
    <p:sldId id="264" r:id="rId18"/>
    <p:sldId id="278" r:id="rId19"/>
    <p:sldId id="279" r:id="rId20"/>
    <p:sldId id="265" r:id="rId21"/>
    <p:sldId id="266" r:id="rId22"/>
    <p:sldId id="267" r:id="rId2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735" autoAdjust="0"/>
    <p:restoredTop sz="94660"/>
  </p:normalViewPr>
  <p:slideViewPr>
    <p:cSldViewPr>
      <p:cViewPr varScale="1">
        <p:scale>
          <a:sx n="63" d="100"/>
          <a:sy n="63" d="100"/>
        </p:scale>
        <p:origin x="-324"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13.10.2017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13.10.2017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13.10.2017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13.10.2017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13.10.2017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13.10.2017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13.10.2017</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13.10.2017</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13.10.2017</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13.10.2017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13.10.2017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13.10.2017</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hyperlink" Target="https://msdn.microsoft.com/ru-ru/library/system.array(v=vs.110).aspx" TargetMode="External"/><Relationship Id="rId2" Type="http://schemas.openxmlformats.org/officeDocument/2006/relationships/hyperlink" Target="https://msdn.microsoft.com/ru-ru/library/system.type(v=vs.110).aspx" TargetMode="Externa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https://msdn.microsoft.com/ru-ru/library/system.array.rank.aspx" TargetMode="Externa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188640"/>
            <a:ext cx="8280920" cy="369332"/>
          </a:xfrm>
          <a:prstGeom prst="rect">
            <a:avLst/>
          </a:prstGeom>
        </p:spPr>
        <p:txBody>
          <a:bodyPr wrap="square">
            <a:spAutoFit/>
          </a:bodyPr>
          <a:lstStyle/>
          <a:p>
            <a:pPr algn="ctr"/>
            <a:r>
              <a:rPr lang="x-none" b="1"/>
              <a:t>КӨПӨЛШЕМДІ МАССИВ</a:t>
            </a:r>
            <a:r>
              <a:rPr lang="kk-KZ" b="1" dirty="0" smtClean="0"/>
              <a:t>ТЕР</a:t>
            </a:r>
            <a:r>
              <a:rPr lang="en-US" dirty="0"/>
              <a:t> </a:t>
            </a:r>
            <a:endParaRPr lang="ru-RU" dirty="0"/>
          </a:p>
        </p:txBody>
      </p:sp>
      <p:sp>
        <p:nvSpPr>
          <p:cNvPr id="3" name="Прямоугольник 2"/>
          <p:cNvSpPr/>
          <p:nvPr/>
        </p:nvSpPr>
        <p:spPr>
          <a:xfrm>
            <a:off x="146145" y="593856"/>
            <a:ext cx="3486660" cy="461665"/>
          </a:xfrm>
          <a:prstGeom prst="rect">
            <a:avLst/>
          </a:prstGeom>
        </p:spPr>
        <p:txBody>
          <a:bodyPr wrap="none">
            <a:spAutoFit/>
          </a:bodyPr>
          <a:lstStyle/>
          <a:p>
            <a:pPr algn="ctr"/>
            <a:r>
              <a:rPr lang="x-none" sz="2400" b="1" smtClean="0">
                <a:latin typeface="Times New Roman" pitchFamily="18" charset="0"/>
                <a:cs typeface="Times New Roman" pitchFamily="18" charset="0"/>
              </a:rPr>
              <a:t>Екі өлшемді массивтер </a:t>
            </a:r>
            <a:endParaRPr lang="ru-RU" sz="2400" b="1" dirty="0">
              <a:latin typeface="Times New Roman" pitchFamily="18" charset="0"/>
              <a:cs typeface="Times New Roman" pitchFamily="18" charset="0"/>
            </a:endParaRPr>
          </a:p>
        </p:txBody>
      </p:sp>
      <p:sp>
        <p:nvSpPr>
          <p:cNvPr id="6" name="Прямоугольник 5"/>
          <p:cNvSpPr/>
          <p:nvPr/>
        </p:nvSpPr>
        <p:spPr>
          <a:xfrm>
            <a:off x="395536" y="1151445"/>
            <a:ext cx="8064896" cy="400110"/>
          </a:xfrm>
          <a:prstGeom prst="rect">
            <a:avLst/>
          </a:prstGeom>
        </p:spPr>
        <p:txBody>
          <a:bodyPr wrap="square">
            <a:spAutoFit/>
          </a:bodyPr>
          <a:lstStyle/>
          <a:p>
            <a:r>
              <a:rPr lang="ru-RU" sz="2000" dirty="0" err="1" smtClean="0">
                <a:latin typeface="Times New Roman" pitchFamily="18" charset="0"/>
                <a:cs typeface="Times New Roman" pitchFamily="18" charset="0"/>
              </a:rPr>
              <a:t>Мысал</a:t>
            </a:r>
            <a:r>
              <a:rPr lang="ru-RU" sz="2000" dirty="0" smtClean="0">
                <a:latin typeface="Times New Roman" pitchFamily="18" charset="0"/>
                <a:cs typeface="Times New Roman" pitchFamily="18" charset="0"/>
              </a:rPr>
              <a:t>,  4 </a:t>
            </a:r>
            <a:r>
              <a:rPr lang="ru-RU" sz="2000" dirty="0" err="1" smtClean="0">
                <a:latin typeface="Times New Roman" pitchFamily="18" charset="0"/>
                <a:cs typeface="Times New Roman" pitchFamily="18" charset="0"/>
              </a:rPr>
              <a:t>жолдан</a:t>
            </a:r>
            <a:r>
              <a:rPr lang="ru-RU" sz="2000" dirty="0" smtClean="0">
                <a:latin typeface="Times New Roman" pitchFamily="18" charset="0"/>
                <a:cs typeface="Times New Roman" pitchFamily="18" charset="0"/>
              </a:rPr>
              <a:t>,  2 </a:t>
            </a:r>
            <a:r>
              <a:rPr lang="ru-RU" sz="2000" dirty="0" err="1" smtClean="0">
                <a:latin typeface="Times New Roman" pitchFamily="18" charset="0"/>
                <a:cs typeface="Times New Roman" pitchFamily="18" charset="0"/>
              </a:rPr>
              <a:t>бағанадан</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тұратын</a:t>
            </a:r>
            <a:r>
              <a:rPr lang="ru-RU" sz="2000" dirty="0" smtClean="0">
                <a:latin typeface="Times New Roman" pitchFamily="18" charset="0"/>
                <a:cs typeface="Times New Roman" pitchFamily="18" charset="0"/>
              </a:rPr>
              <a:t>  </a:t>
            </a:r>
            <a:r>
              <a:rPr lang="x-none" sz="2000" smtClean="0">
                <a:latin typeface="Times New Roman" pitchFamily="18" charset="0"/>
                <a:cs typeface="Times New Roman" pitchFamily="18" charset="0"/>
              </a:rPr>
              <a:t>кі өлшемді массивт</a:t>
            </a:r>
            <a:r>
              <a:rPr lang="kk-KZ" sz="2000" dirty="0" smtClean="0">
                <a:latin typeface="Times New Roman" pitchFamily="18" charset="0"/>
                <a:cs typeface="Times New Roman" pitchFamily="18" charset="0"/>
              </a:rPr>
              <a:t>і </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құру</a:t>
            </a:r>
            <a:r>
              <a:rPr lang="ru-RU"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p:txBody>
      </p:sp>
      <p:sp>
        <p:nvSpPr>
          <p:cNvPr id="7" name="Rectangle 1"/>
          <p:cNvSpPr>
            <a:spLocks noChangeArrowheads="1"/>
          </p:cNvSpPr>
          <p:nvPr/>
        </p:nvSpPr>
        <p:spPr bwMode="auto">
          <a:xfrm>
            <a:off x="539552" y="1632084"/>
            <a:ext cx="7920880" cy="369332"/>
          </a:xfrm>
          <a:prstGeom prst="rect">
            <a:avLst/>
          </a:prstGeom>
          <a:solidFill>
            <a:srgbClr val="F5F5F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smtClean="0">
                <a:ln>
                  <a:noFill/>
                </a:ln>
                <a:solidFill>
                  <a:srgbClr val="0000FF"/>
                </a:solidFill>
                <a:effectLst/>
                <a:latin typeface="Consolas" pitchFamily="49" charset="0"/>
                <a:cs typeface="Consolas" pitchFamily="49" charset="0"/>
              </a:rPr>
              <a:t>int</a:t>
            </a:r>
            <a:r>
              <a:rPr kumimoji="0" lang="ru-RU" sz="2400" b="0" i="0" u="none" strike="noStrike" cap="none" normalizeH="0" baseline="0" smtClean="0">
                <a:ln>
                  <a:noFill/>
                </a:ln>
                <a:solidFill>
                  <a:srgbClr val="333333"/>
                </a:solidFill>
                <a:effectLst/>
                <a:latin typeface="Consolas" pitchFamily="49" charset="0"/>
                <a:cs typeface="Consolas" pitchFamily="49" charset="0"/>
              </a:rPr>
              <a:t>[,] array = </a:t>
            </a:r>
            <a:r>
              <a:rPr kumimoji="0" lang="ru-RU" sz="2400" b="0" i="0" u="none" strike="noStrike" cap="none" normalizeH="0" baseline="0" smtClean="0">
                <a:ln>
                  <a:noFill/>
                </a:ln>
                <a:solidFill>
                  <a:srgbClr val="0000FF"/>
                </a:solidFill>
                <a:effectLst/>
                <a:latin typeface="Consolas" pitchFamily="49" charset="0"/>
                <a:cs typeface="Consolas" pitchFamily="49" charset="0"/>
              </a:rPr>
              <a:t>new</a:t>
            </a:r>
            <a:r>
              <a:rPr kumimoji="0" lang="ru-RU" sz="2400" b="0" i="0" u="none" strike="noStrike" cap="none" normalizeH="0" baseline="0" smtClean="0">
                <a:ln>
                  <a:noFill/>
                </a:ln>
                <a:solidFill>
                  <a:srgbClr val="333333"/>
                </a:solidFill>
                <a:effectLst/>
                <a:latin typeface="Consolas" pitchFamily="49" charset="0"/>
                <a:cs typeface="Consolas" pitchFamily="49" charset="0"/>
              </a:rPr>
              <a:t> </a:t>
            </a:r>
            <a:r>
              <a:rPr kumimoji="0" lang="ru-RU" sz="2400" b="0" i="0" u="none" strike="noStrike" cap="none" normalizeH="0" baseline="0" smtClean="0">
                <a:ln>
                  <a:noFill/>
                </a:ln>
                <a:solidFill>
                  <a:srgbClr val="0000FF"/>
                </a:solidFill>
                <a:effectLst/>
                <a:latin typeface="Consolas" pitchFamily="49" charset="0"/>
                <a:cs typeface="Consolas" pitchFamily="49" charset="0"/>
              </a:rPr>
              <a:t>int</a:t>
            </a:r>
            <a:r>
              <a:rPr kumimoji="0" lang="ru-RU" sz="2400" b="0" i="0" u="none" strike="noStrike" cap="none" normalizeH="0" baseline="0" smtClean="0">
                <a:ln>
                  <a:noFill/>
                </a:ln>
                <a:solidFill>
                  <a:srgbClr val="333333"/>
                </a:solidFill>
                <a:effectLst/>
                <a:latin typeface="Consolas" pitchFamily="49" charset="0"/>
                <a:cs typeface="Consolas" pitchFamily="49" charset="0"/>
              </a:rPr>
              <a:t>[4, 2];</a:t>
            </a:r>
            <a:r>
              <a:rPr kumimoji="0" lang="ru-RU" sz="2400" b="0" i="0" u="none" strike="noStrike" cap="none" normalizeH="0" baseline="0" smtClean="0">
                <a:ln>
                  <a:noFill/>
                </a:ln>
                <a:solidFill>
                  <a:schemeClr val="tx1"/>
                </a:solidFill>
                <a:effectLst/>
                <a:latin typeface="Arial" pitchFamily="34" charset="0"/>
                <a:cs typeface="Arial" pitchFamily="34" charset="0"/>
              </a:rPr>
              <a:t> </a:t>
            </a:r>
          </a:p>
        </p:txBody>
      </p:sp>
      <p:sp>
        <p:nvSpPr>
          <p:cNvPr id="8" name="Прямоугольник 7"/>
          <p:cNvSpPr/>
          <p:nvPr/>
        </p:nvSpPr>
        <p:spPr>
          <a:xfrm>
            <a:off x="551562" y="2521987"/>
            <a:ext cx="7908870" cy="646331"/>
          </a:xfrm>
          <a:prstGeom prst="rect">
            <a:avLst/>
          </a:prstGeom>
        </p:spPr>
        <p:txBody>
          <a:bodyPr wrap="square">
            <a:spAutoFit/>
          </a:bodyPr>
          <a:lstStyle/>
          <a:p>
            <a:r>
              <a:rPr lang="ru-RU" dirty="0"/>
              <a:t>Следующее объявление создает трехмерный массив с количеством элементов 4, 2 и 3.</a:t>
            </a:r>
          </a:p>
        </p:txBody>
      </p:sp>
      <p:sp>
        <p:nvSpPr>
          <p:cNvPr id="9" name="Rectangle 2"/>
          <p:cNvSpPr>
            <a:spLocks noChangeArrowheads="1"/>
          </p:cNvSpPr>
          <p:nvPr/>
        </p:nvSpPr>
        <p:spPr bwMode="auto">
          <a:xfrm>
            <a:off x="581561" y="3168318"/>
            <a:ext cx="7908870" cy="369332"/>
          </a:xfrm>
          <a:prstGeom prst="rect">
            <a:avLst/>
          </a:prstGeom>
          <a:solidFill>
            <a:srgbClr val="F5F5F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smtClean="0">
                <a:ln>
                  <a:noFill/>
                </a:ln>
                <a:solidFill>
                  <a:srgbClr val="0000FF"/>
                </a:solidFill>
                <a:effectLst/>
                <a:latin typeface="Consolas" pitchFamily="49" charset="0"/>
                <a:cs typeface="Consolas" pitchFamily="49" charset="0"/>
              </a:rPr>
              <a:t>int</a:t>
            </a:r>
            <a:r>
              <a:rPr kumimoji="0" lang="ru-RU" sz="2400" b="0" i="0" u="none" strike="noStrike" cap="none" normalizeH="0" baseline="0" smtClean="0">
                <a:ln>
                  <a:noFill/>
                </a:ln>
                <a:solidFill>
                  <a:srgbClr val="333333"/>
                </a:solidFill>
                <a:effectLst/>
                <a:latin typeface="Consolas" pitchFamily="49" charset="0"/>
                <a:cs typeface="Consolas" pitchFamily="49" charset="0"/>
              </a:rPr>
              <a:t>[, ,] array1 = </a:t>
            </a:r>
            <a:r>
              <a:rPr kumimoji="0" lang="ru-RU" sz="2400" b="0" i="0" u="none" strike="noStrike" cap="none" normalizeH="0" baseline="0" smtClean="0">
                <a:ln>
                  <a:noFill/>
                </a:ln>
                <a:solidFill>
                  <a:srgbClr val="0000FF"/>
                </a:solidFill>
                <a:effectLst/>
                <a:latin typeface="Consolas" pitchFamily="49" charset="0"/>
                <a:cs typeface="Consolas" pitchFamily="49" charset="0"/>
              </a:rPr>
              <a:t>new</a:t>
            </a:r>
            <a:r>
              <a:rPr kumimoji="0" lang="ru-RU" sz="2400" b="0" i="0" u="none" strike="noStrike" cap="none" normalizeH="0" baseline="0" smtClean="0">
                <a:ln>
                  <a:noFill/>
                </a:ln>
                <a:solidFill>
                  <a:srgbClr val="333333"/>
                </a:solidFill>
                <a:effectLst/>
                <a:latin typeface="Consolas" pitchFamily="49" charset="0"/>
                <a:cs typeface="Consolas" pitchFamily="49" charset="0"/>
              </a:rPr>
              <a:t> </a:t>
            </a:r>
            <a:r>
              <a:rPr kumimoji="0" lang="ru-RU" sz="2400" b="0" i="0" u="none" strike="noStrike" cap="none" normalizeH="0" baseline="0" smtClean="0">
                <a:ln>
                  <a:noFill/>
                </a:ln>
                <a:solidFill>
                  <a:srgbClr val="0000FF"/>
                </a:solidFill>
                <a:effectLst/>
                <a:latin typeface="Consolas" pitchFamily="49" charset="0"/>
                <a:cs typeface="Consolas" pitchFamily="49" charset="0"/>
              </a:rPr>
              <a:t>int</a:t>
            </a:r>
            <a:r>
              <a:rPr kumimoji="0" lang="ru-RU" sz="2400" b="0" i="0" u="none" strike="noStrike" cap="none" normalizeH="0" baseline="0" smtClean="0">
                <a:ln>
                  <a:noFill/>
                </a:ln>
                <a:solidFill>
                  <a:srgbClr val="333333"/>
                </a:solidFill>
                <a:effectLst/>
                <a:latin typeface="Consolas" pitchFamily="49" charset="0"/>
                <a:cs typeface="Consolas" pitchFamily="49" charset="0"/>
              </a:rPr>
              <a:t>[4, 2, 3];</a:t>
            </a:r>
            <a:r>
              <a:rPr kumimoji="0" lang="ru-RU" sz="2400" b="0" i="0" u="none" strike="noStrike" cap="none" normalizeH="0" baseline="0" smtClean="0">
                <a:ln>
                  <a:noFill/>
                </a:ln>
                <a:solidFill>
                  <a:schemeClr val="tx1"/>
                </a:solidFill>
                <a:effectLst/>
                <a:latin typeface="Arial" pitchFamily="34" charset="0"/>
                <a:cs typeface="Arial" pitchFamily="34" charset="0"/>
              </a:rPr>
              <a:t> </a:t>
            </a:r>
          </a:p>
        </p:txBody>
      </p:sp>
    </p:spTree>
    <p:extLst>
      <p:ext uri="{BB962C8B-B14F-4D97-AF65-F5344CB8AC3E}">
        <p14:creationId xmlns:p14="http://schemas.microsoft.com/office/powerpoint/2010/main" val="13057510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83981"/>
            <a:ext cx="8496944" cy="400110"/>
          </a:xfrm>
          <a:prstGeom prst="rect">
            <a:avLst/>
          </a:prstGeom>
        </p:spPr>
        <p:txBody>
          <a:bodyPr wrap="square">
            <a:spAutoFit/>
          </a:bodyPr>
          <a:lstStyle/>
          <a:p>
            <a:pPr lvl="0" algn="ctr"/>
            <a:r>
              <a:rPr lang="kk-KZ" sz="2000" b="1" dirty="0">
                <a:solidFill>
                  <a:prstClr val="black"/>
                </a:solidFill>
                <a:latin typeface="Times New Roman" pitchFamily="18" charset="0"/>
                <a:cs typeface="Times New Roman" pitchFamily="18" charset="0"/>
              </a:rPr>
              <a:t>Көп өлшемді массивтер</a:t>
            </a:r>
            <a:endParaRPr lang="ru-RU" sz="2000" b="1" dirty="0">
              <a:solidFill>
                <a:prstClr val="black"/>
              </a:solidFill>
              <a:latin typeface="Times New Roman" pitchFamily="18" charset="0"/>
              <a:cs typeface="Times New Roman" pitchFamily="18" charset="0"/>
            </a:endParaRPr>
          </a:p>
        </p:txBody>
      </p:sp>
      <p:sp>
        <p:nvSpPr>
          <p:cNvPr id="3" name="Прямоугольник 2"/>
          <p:cNvSpPr/>
          <p:nvPr/>
        </p:nvSpPr>
        <p:spPr>
          <a:xfrm>
            <a:off x="539552" y="692696"/>
            <a:ext cx="7920880" cy="1631216"/>
          </a:xfrm>
          <a:prstGeom prst="rect">
            <a:avLst/>
          </a:prstGeom>
        </p:spPr>
        <p:txBody>
          <a:bodyPr wrap="square">
            <a:spAutoFit/>
          </a:bodyPr>
          <a:lstStyle/>
          <a:p>
            <a:pPr indent="457200" algn="just"/>
            <a:r>
              <a:rPr lang="kk-KZ" sz="2000" b="1" dirty="0" smtClean="0">
                <a:latin typeface="Times New Roman" pitchFamily="18" charset="0"/>
                <a:cs typeface="Times New Roman" pitchFamily="18" charset="0"/>
              </a:rPr>
              <a:t>Есеп</a:t>
            </a:r>
            <a:r>
              <a:rPr lang="kk-KZ" sz="2000" dirty="0" smtClean="0">
                <a:latin typeface="Times New Roman" pitchFamily="18" charset="0"/>
                <a:cs typeface="Times New Roman" pitchFamily="18" charset="0"/>
              </a:rPr>
              <a:t>. Кәсіпорын </a:t>
            </a:r>
            <a:r>
              <a:rPr lang="kk-KZ" sz="2000" dirty="0">
                <a:latin typeface="Times New Roman" pitchFamily="18" charset="0"/>
                <a:cs typeface="Times New Roman" pitchFamily="18" charset="0"/>
              </a:rPr>
              <a:t>иесінің 5 сауда орыны бар. Әрбір сауда орынында түрлі тауарлар саны 10 мен 30 арасындағы кездейсоқ сан болады. Әрбір тауардың құны 10 мен 70 ш.б. аралығындағы кездейсоқ сан болады. 5 сауда орынында өткізілетін тауар санын және олардың жалпы құнын табу керек. </a:t>
            </a:r>
            <a:endParaRPr lang="ru-RU" sz="2000" dirty="0">
              <a:latin typeface="Times New Roman" pitchFamily="18" charset="0"/>
              <a:cs typeface="Times New Roman" pitchFamily="18" charset="0"/>
            </a:endParaRPr>
          </a:p>
        </p:txBody>
      </p:sp>
      <p:sp>
        <p:nvSpPr>
          <p:cNvPr id="4" name="Прямоугольник 3"/>
          <p:cNvSpPr/>
          <p:nvPr/>
        </p:nvSpPr>
        <p:spPr>
          <a:xfrm>
            <a:off x="683568" y="2492896"/>
            <a:ext cx="7344816" cy="3139321"/>
          </a:xfrm>
          <a:prstGeom prst="rect">
            <a:avLst/>
          </a:prstGeom>
        </p:spPr>
        <p:txBody>
          <a:bodyPr wrap="square">
            <a:spAutoFit/>
          </a:bodyPr>
          <a:lstStyle/>
          <a:p>
            <a:r>
              <a:rPr lang="en-US" dirty="0">
                <a:solidFill>
                  <a:srgbClr val="0000FF"/>
                </a:solidFill>
                <a:highlight>
                  <a:srgbClr val="FFFFFF"/>
                </a:highlight>
                <a:latin typeface="Consolas"/>
              </a:rPr>
              <a:t>static</a:t>
            </a:r>
            <a:r>
              <a:rPr lang="en-US" dirty="0">
                <a:solidFill>
                  <a:srgbClr val="000000"/>
                </a:solidFill>
                <a:highlight>
                  <a:srgbClr val="FFFFFF"/>
                </a:highlight>
                <a:latin typeface="Consolas"/>
              </a:rPr>
              <a:t> </a:t>
            </a:r>
            <a:r>
              <a:rPr lang="en-US" dirty="0">
                <a:solidFill>
                  <a:srgbClr val="0000FF"/>
                </a:solidFill>
                <a:highlight>
                  <a:srgbClr val="FFFFFF"/>
                </a:highlight>
                <a:latin typeface="Consolas"/>
              </a:rPr>
              <a:t>void</a:t>
            </a:r>
            <a:r>
              <a:rPr lang="en-US" dirty="0">
                <a:solidFill>
                  <a:srgbClr val="000000"/>
                </a:solidFill>
                <a:highlight>
                  <a:srgbClr val="FFFFFF"/>
                </a:highlight>
                <a:latin typeface="Consolas"/>
              </a:rPr>
              <a:t> Main()</a:t>
            </a:r>
          </a:p>
          <a:p>
            <a:r>
              <a:rPr lang="ru-RU" dirty="0">
                <a:solidFill>
                  <a:srgbClr val="000000"/>
                </a:solidFill>
                <a:highlight>
                  <a:srgbClr val="FFFFFF"/>
                </a:highlight>
                <a:latin typeface="Consolas"/>
              </a:rPr>
              <a:t> {</a:t>
            </a:r>
          </a:p>
          <a:p>
            <a:r>
              <a:rPr lang="en-US" dirty="0">
                <a:solidFill>
                  <a:srgbClr val="000000"/>
                </a:solidFill>
                <a:highlight>
                  <a:srgbClr val="FFFFFF"/>
                </a:highlight>
                <a:latin typeface="Consolas"/>
              </a:rPr>
              <a:t> </a:t>
            </a:r>
            <a:r>
              <a:rPr lang="en-US" dirty="0" err="1">
                <a:solidFill>
                  <a:srgbClr val="0000FF"/>
                </a:solidFill>
                <a:highlight>
                  <a:srgbClr val="FFFFFF"/>
                </a:highlight>
                <a:latin typeface="Consolas"/>
              </a:rPr>
              <a:t>int</a:t>
            </a:r>
            <a:r>
              <a:rPr lang="en-US" dirty="0">
                <a:solidFill>
                  <a:srgbClr val="000000"/>
                </a:solidFill>
                <a:highlight>
                  <a:srgbClr val="FFFFFF"/>
                </a:highlight>
                <a:latin typeface="Consolas"/>
              </a:rPr>
              <a:t>[][] </a:t>
            </a:r>
            <a:r>
              <a:rPr lang="en-US" dirty="0" err="1">
                <a:solidFill>
                  <a:srgbClr val="000000"/>
                </a:solidFill>
                <a:highlight>
                  <a:srgbClr val="FFFFFF"/>
                </a:highlight>
                <a:latin typeface="Consolas"/>
              </a:rPr>
              <a:t>mtovar</a:t>
            </a:r>
            <a:r>
              <a:rPr lang="en-US" dirty="0">
                <a:solidFill>
                  <a:srgbClr val="000000"/>
                </a:solidFill>
                <a:highlight>
                  <a:srgbClr val="FFFFFF"/>
                </a:highlight>
                <a:latin typeface="Consolas"/>
              </a:rPr>
              <a:t> = </a:t>
            </a:r>
            <a:r>
              <a:rPr lang="en-US" dirty="0">
                <a:solidFill>
                  <a:srgbClr val="0000FF"/>
                </a:solidFill>
                <a:highlight>
                  <a:srgbClr val="FFFFFF"/>
                </a:highlight>
                <a:latin typeface="Consolas"/>
              </a:rPr>
              <a:t>new</a:t>
            </a:r>
            <a:r>
              <a:rPr lang="en-US" dirty="0">
                <a:solidFill>
                  <a:srgbClr val="000000"/>
                </a:solidFill>
                <a:highlight>
                  <a:srgbClr val="FFFFFF"/>
                </a:highlight>
                <a:latin typeface="Consolas"/>
              </a:rPr>
              <a:t> </a:t>
            </a:r>
            <a:r>
              <a:rPr lang="en-US" dirty="0" err="1">
                <a:solidFill>
                  <a:srgbClr val="0000FF"/>
                </a:solidFill>
                <a:highlight>
                  <a:srgbClr val="FFFFFF"/>
                </a:highlight>
                <a:latin typeface="Consolas"/>
              </a:rPr>
              <a:t>int</a:t>
            </a:r>
            <a:r>
              <a:rPr lang="en-US" dirty="0">
                <a:solidFill>
                  <a:srgbClr val="000000"/>
                </a:solidFill>
                <a:highlight>
                  <a:srgbClr val="FFFFFF"/>
                </a:highlight>
                <a:latin typeface="Consolas"/>
              </a:rPr>
              <a:t>[5][];</a:t>
            </a:r>
          </a:p>
          <a:p>
            <a:r>
              <a:rPr lang="en-US" dirty="0">
                <a:solidFill>
                  <a:srgbClr val="000000"/>
                </a:solidFill>
                <a:highlight>
                  <a:srgbClr val="FFFFFF"/>
                </a:highlight>
                <a:latin typeface="Consolas"/>
              </a:rPr>
              <a:t> </a:t>
            </a:r>
            <a:r>
              <a:rPr lang="en-US" dirty="0" err="1">
                <a:solidFill>
                  <a:srgbClr val="0000FF"/>
                </a:solidFill>
                <a:highlight>
                  <a:srgbClr val="FFFFFF"/>
                </a:highlight>
                <a:latin typeface="Consolas"/>
              </a:rPr>
              <a:t>int</a:t>
            </a:r>
            <a:r>
              <a:rPr lang="en-US" dirty="0">
                <a:solidFill>
                  <a:srgbClr val="000000"/>
                </a:solidFill>
                <a:highlight>
                  <a:srgbClr val="FFFFFF"/>
                </a:highlight>
                <a:latin typeface="Consolas"/>
              </a:rPr>
              <a:t> k = 0</a:t>
            </a:r>
            <a:r>
              <a:rPr lang="en-US" dirty="0" smtClean="0">
                <a:solidFill>
                  <a:srgbClr val="000000"/>
                </a:solidFill>
                <a:highlight>
                  <a:srgbClr val="FFFFFF"/>
                </a:highlight>
                <a:latin typeface="Consolas"/>
              </a:rPr>
              <a:t>;    </a:t>
            </a:r>
            <a:r>
              <a:rPr lang="en-US" dirty="0" err="1">
                <a:solidFill>
                  <a:srgbClr val="0000FF"/>
                </a:solidFill>
                <a:highlight>
                  <a:srgbClr val="FFFFFF"/>
                </a:highlight>
                <a:latin typeface="Consolas"/>
              </a:rPr>
              <a:t>int</a:t>
            </a:r>
            <a:r>
              <a:rPr lang="en-US" dirty="0">
                <a:solidFill>
                  <a:srgbClr val="000000"/>
                </a:solidFill>
                <a:highlight>
                  <a:srgbClr val="FFFFFF"/>
                </a:highlight>
                <a:latin typeface="Consolas"/>
              </a:rPr>
              <a:t> </a:t>
            </a:r>
            <a:r>
              <a:rPr lang="en-US" dirty="0" err="1">
                <a:solidFill>
                  <a:srgbClr val="000000"/>
                </a:solidFill>
                <a:highlight>
                  <a:srgbClr val="FFFFFF"/>
                </a:highlight>
                <a:latin typeface="Consolas"/>
              </a:rPr>
              <a:t>j,kol,cto</a:t>
            </a:r>
            <a:r>
              <a:rPr lang="en-US" dirty="0" smtClean="0">
                <a:solidFill>
                  <a:srgbClr val="000000"/>
                </a:solidFill>
                <a:highlight>
                  <a:srgbClr val="FFFFFF"/>
                </a:highlight>
                <a:latin typeface="Consolas"/>
              </a:rPr>
              <a:t>;   </a:t>
            </a:r>
            <a:r>
              <a:rPr lang="en-US" dirty="0">
                <a:solidFill>
                  <a:srgbClr val="0000FF"/>
                </a:solidFill>
                <a:highlight>
                  <a:srgbClr val="FFFFFF"/>
                </a:highlight>
                <a:latin typeface="Consolas"/>
              </a:rPr>
              <a:t>string</a:t>
            </a:r>
            <a:r>
              <a:rPr lang="en-US" dirty="0">
                <a:solidFill>
                  <a:srgbClr val="000000"/>
                </a:solidFill>
                <a:highlight>
                  <a:srgbClr val="FFFFFF"/>
                </a:highlight>
                <a:latin typeface="Consolas"/>
              </a:rPr>
              <a:t> </a:t>
            </a:r>
            <a:r>
              <a:rPr lang="en-US" dirty="0" err="1">
                <a:solidFill>
                  <a:srgbClr val="000000"/>
                </a:solidFill>
                <a:highlight>
                  <a:srgbClr val="FFFFFF"/>
                </a:highlight>
                <a:latin typeface="Consolas"/>
              </a:rPr>
              <a:t>buf</a:t>
            </a:r>
            <a:r>
              <a:rPr lang="en-US" dirty="0">
                <a:solidFill>
                  <a:srgbClr val="000000"/>
                </a:solidFill>
                <a:highlight>
                  <a:srgbClr val="FFFFFF"/>
                </a:highlight>
                <a:latin typeface="Consolas"/>
              </a:rPr>
              <a:t>;</a:t>
            </a:r>
          </a:p>
          <a:p>
            <a:r>
              <a:rPr lang="en-US" dirty="0">
                <a:solidFill>
                  <a:srgbClr val="000000"/>
                </a:solidFill>
                <a:highlight>
                  <a:srgbClr val="FFFFFF"/>
                </a:highlight>
                <a:latin typeface="Consolas"/>
              </a:rPr>
              <a:t> </a:t>
            </a:r>
            <a:r>
              <a:rPr lang="en-US" dirty="0">
                <a:solidFill>
                  <a:srgbClr val="2B91AF"/>
                </a:solidFill>
                <a:highlight>
                  <a:srgbClr val="FFFFFF"/>
                </a:highlight>
                <a:latin typeface="Consolas"/>
              </a:rPr>
              <a:t>Random</a:t>
            </a:r>
            <a:r>
              <a:rPr lang="en-US" dirty="0">
                <a:solidFill>
                  <a:srgbClr val="000000"/>
                </a:solidFill>
                <a:highlight>
                  <a:srgbClr val="FFFFFF"/>
                </a:highlight>
                <a:latin typeface="Consolas"/>
              </a:rPr>
              <a:t> </a:t>
            </a:r>
            <a:r>
              <a:rPr lang="en-US" dirty="0" err="1">
                <a:solidFill>
                  <a:srgbClr val="000000"/>
                </a:solidFill>
                <a:highlight>
                  <a:srgbClr val="FFFFFF"/>
                </a:highlight>
                <a:latin typeface="Consolas"/>
              </a:rPr>
              <a:t>rnd</a:t>
            </a:r>
            <a:r>
              <a:rPr lang="en-US" dirty="0">
                <a:solidFill>
                  <a:srgbClr val="000000"/>
                </a:solidFill>
                <a:highlight>
                  <a:srgbClr val="FFFFFF"/>
                </a:highlight>
                <a:latin typeface="Consolas"/>
              </a:rPr>
              <a:t> = </a:t>
            </a:r>
            <a:r>
              <a:rPr lang="en-US" dirty="0">
                <a:solidFill>
                  <a:srgbClr val="0000FF"/>
                </a:solidFill>
                <a:highlight>
                  <a:srgbClr val="FFFFFF"/>
                </a:highlight>
                <a:latin typeface="Consolas"/>
              </a:rPr>
              <a:t>new</a:t>
            </a:r>
            <a:r>
              <a:rPr lang="en-US" dirty="0">
                <a:solidFill>
                  <a:srgbClr val="000000"/>
                </a:solidFill>
                <a:highlight>
                  <a:srgbClr val="FFFFFF"/>
                </a:highlight>
                <a:latin typeface="Consolas"/>
              </a:rPr>
              <a:t> </a:t>
            </a:r>
            <a:r>
              <a:rPr lang="en-US" dirty="0">
                <a:solidFill>
                  <a:srgbClr val="2B91AF"/>
                </a:solidFill>
                <a:highlight>
                  <a:srgbClr val="FFFFFF"/>
                </a:highlight>
                <a:latin typeface="Consolas"/>
              </a:rPr>
              <a:t>Random</a:t>
            </a:r>
            <a:r>
              <a:rPr lang="en-US" dirty="0" smtClean="0">
                <a:solidFill>
                  <a:srgbClr val="000000"/>
                </a:solidFill>
                <a:highlight>
                  <a:srgbClr val="FFFFFF"/>
                </a:highlight>
                <a:latin typeface="Consolas"/>
              </a:rPr>
              <a:t>();</a:t>
            </a:r>
          </a:p>
          <a:p>
            <a:r>
              <a:rPr lang="ru-RU" dirty="0">
                <a:solidFill>
                  <a:srgbClr val="008000"/>
                </a:solidFill>
                <a:highlight>
                  <a:srgbClr val="FFFFFF"/>
                </a:highlight>
                <a:latin typeface="Consolas"/>
              </a:rPr>
              <a:t>//</a:t>
            </a:r>
            <a:r>
              <a:rPr lang="ru-RU" dirty="0" err="1">
                <a:solidFill>
                  <a:srgbClr val="008000"/>
                </a:solidFill>
                <a:highlight>
                  <a:srgbClr val="FFFFFF"/>
                </a:highlight>
                <a:latin typeface="Consolas"/>
              </a:rPr>
              <a:t>Сынық</a:t>
            </a:r>
            <a:r>
              <a:rPr lang="ru-RU" dirty="0">
                <a:solidFill>
                  <a:srgbClr val="008000"/>
                </a:solidFill>
                <a:highlight>
                  <a:srgbClr val="FFFFFF"/>
                </a:highlight>
                <a:latin typeface="Consolas"/>
              </a:rPr>
              <a:t> </a:t>
            </a:r>
            <a:r>
              <a:rPr lang="ru-RU" dirty="0" err="1">
                <a:solidFill>
                  <a:srgbClr val="008000"/>
                </a:solidFill>
                <a:highlight>
                  <a:srgbClr val="FFFFFF"/>
                </a:highlight>
                <a:latin typeface="Consolas"/>
              </a:rPr>
              <a:t>массивті</a:t>
            </a:r>
            <a:r>
              <a:rPr lang="ru-RU" dirty="0">
                <a:solidFill>
                  <a:srgbClr val="008000"/>
                </a:solidFill>
                <a:highlight>
                  <a:srgbClr val="FFFFFF"/>
                </a:highlight>
                <a:latin typeface="Consolas"/>
              </a:rPr>
              <a:t> </a:t>
            </a:r>
            <a:r>
              <a:rPr lang="ru-RU" dirty="0" err="1">
                <a:solidFill>
                  <a:srgbClr val="008000"/>
                </a:solidFill>
                <a:highlight>
                  <a:srgbClr val="FFFFFF"/>
                </a:highlight>
                <a:latin typeface="Consolas"/>
              </a:rPr>
              <a:t>жариялау</a:t>
            </a:r>
            <a:endParaRPr lang="ru-RU" dirty="0">
              <a:solidFill>
                <a:srgbClr val="000000"/>
              </a:solidFill>
              <a:highlight>
                <a:srgbClr val="FFFFFF"/>
              </a:highlight>
              <a:latin typeface="Consolas"/>
            </a:endParaRPr>
          </a:p>
          <a:p>
            <a:r>
              <a:rPr lang="nn-NO" dirty="0">
                <a:solidFill>
                  <a:srgbClr val="000000"/>
                </a:solidFill>
                <a:highlight>
                  <a:srgbClr val="FFFFFF"/>
                </a:highlight>
                <a:latin typeface="Consolas"/>
              </a:rPr>
              <a:t> </a:t>
            </a:r>
            <a:r>
              <a:rPr lang="nn-NO" dirty="0">
                <a:solidFill>
                  <a:srgbClr val="0000FF"/>
                </a:solidFill>
                <a:highlight>
                  <a:srgbClr val="FFFFFF"/>
                </a:highlight>
                <a:latin typeface="Consolas"/>
              </a:rPr>
              <a:t>for</a:t>
            </a:r>
            <a:r>
              <a:rPr lang="nn-NO" dirty="0">
                <a:solidFill>
                  <a:srgbClr val="000000"/>
                </a:solidFill>
                <a:highlight>
                  <a:srgbClr val="FFFFFF"/>
                </a:highlight>
                <a:latin typeface="Consolas"/>
              </a:rPr>
              <a:t> (</a:t>
            </a:r>
            <a:r>
              <a:rPr lang="nn-NO" dirty="0">
                <a:solidFill>
                  <a:srgbClr val="0000FF"/>
                </a:solidFill>
                <a:highlight>
                  <a:srgbClr val="FFFFFF"/>
                </a:highlight>
                <a:latin typeface="Consolas"/>
              </a:rPr>
              <a:t>int</a:t>
            </a:r>
            <a:r>
              <a:rPr lang="nn-NO" dirty="0">
                <a:solidFill>
                  <a:srgbClr val="000000"/>
                </a:solidFill>
                <a:highlight>
                  <a:srgbClr val="FFFFFF"/>
                </a:highlight>
                <a:latin typeface="Consolas"/>
              </a:rPr>
              <a:t> i = 0; i &lt; 5; i++) </a:t>
            </a:r>
          </a:p>
          <a:p>
            <a:r>
              <a:rPr lang="ru-RU" dirty="0">
                <a:solidFill>
                  <a:srgbClr val="000000"/>
                </a:solidFill>
                <a:highlight>
                  <a:srgbClr val="FFFFFF"/>
                </a:highlight>
                <a:latin typeface="Consolas"/>
              </a:rPr>
              <a:t> { </a:t>
            </a:r>
          </a:p>
          <a:p>
            <a:r>
              <a:rPr lang="en-US" dirty="0">
                <a:solidFill>
                  <a:srgbClr val="000000"/>
                </a:solidFill>
                <a:highlight>
                  <a:srgbClr val="FFFFFF"/>
                </a:highlight>
                <a:latin typeface="Consolas"/>
              </a:rPr>
              <a:t>     j = </a:t>
            </a:r>
            <a:r>
              <a:rPr lang="en-US" dirty="0" err="1">
                <a:solidFill>
                  <a:srgbClr val="000000"/>
                </a:solidFill>
                <a:highlight>
                  <a:srgbClr val="FFFFFF"/>
                </a:highlight>
                <a:latin typeface="Consolas"/>
              </a:rPr>
              <a:t>rnd.Next</a:t>
            </a:r>
            <a:r>
              <a:rPr lang="en-US" dirty="0">
                <a:solidFill>
                  <a:srgbClr val="000000"/>
                </a:solidFill>
                <a:highlight>
                  <a:srgbClr val="FFFFFF"/>
                </a:highlight>
                <a:latin typeface="Consolas"/>
              </a:rPr>
              <a:t>() % 21 + 10; </a:t>
            </a:r>
            <a:r>
              <a:rPr lang="en-US" dirty="0" err="1">
                <a:solidFill>
                  <a:srgbClr val="000000"/>
                </a:solidFill>
                <a:highlight>
                  <a:srgbClr val="FFFFFF"/>
                </a:highlight>
                <a:latin typeface="Consolas"/>
              </a:rPr>
              <a:t>mtovar</a:t>
            </a:r>
            <a:r>
              <a:rPr lang="en-US" dirty="0">
                <a:solidFill>
                  <a:srgbClr val="000000"/>
                </a:solidFill>
                <a:highlight>
                  <a:srgbClr val="FFFFFF"/>
                </a:highlight>
                <a:latin typeface="Consolas"/>
              </a:rPr>
              <a:t>[i] = </a:t>
            </a:r>
            <a:r>
              <a:rPr lang="en-US" dirty="0">
                <a:solidFill>
                  <a:srgbClr val="0000FF"/>
                </a:solidFill>
                <a:highlight>
                  <a:srgbClr val="FFFFFF"/>
                </a:highlight>
                <a:latin typeface="Consolas"/>
              </a:rPr>
              <a:t>new</a:t>
            </a:r>
            <a:r>
              <a:rPr lang="en-US" dirty="0">
                <a:solidFill>
                  <a:srgbClr val="000000"/>
                </a:solidFill>
                <a:highlight>
                  <a:srgbClr val="FFFFFF"/>
                </a:highlight>
                <a:latin typeface="Consolas"/>
              </a:rPr>
              <a:t> </a:t>
            </a:r>
            <a:r>
              <a:rPr lang="en-US" dirty="0" err="1">
                <a:solidFill>
                  <a:srgbClr val="0000FF"/>
                </a:solidFill>
                <a:highlight>
                  <a:srgbClr val="FFFFFF"/>
                </a:highlight>
                <a:latin typeface="Consolas"/>
              </a:rPr>
              <a:t>int</a:t>
            </a:r>
            <a:r>
              <a:rPr lang="en-US" dirty="0">
                <a:solidFill>
                  <a:srgbClr val="000000"/>
                </a:solidFill>
                <a:highlight>
                  <a:srgbClr val="FFFFFF"/>
                </a:highlight>
                <a:latin typeface="Consolas"/>
              </a:rPr>
              <a:t>[j]; </a:t>
            </a:r>
          </a:p>
          <a:p>
            <a:r>
              <a:rPr lang="ru-RU" dirty="0">
                <a:solidFill>
                  <a:srgbClr val="000000"/>
                </a:solidFill>
                <a:highlight>
                  <a:srgbClr val="FFFFFF"/>
                </a:highlight>
                <a:latin typeface="Consolas"/>
              </a:rPr>
              <a:t> }</a:t>
            </a:r>
          </a:p>
          <a:p>
            <a:r>
              <a:rPr lang="en-US" dirty="0">
                <a:solidFill>
                  <a:srgbClr val="000000"/>
                </a:solidFill>
                <a:highlight>
                  <a:srgbClr val="FFFFFF"/>
                </a:highlight>
                <a:latin typeface="Consolas"/>
              </a:rPr>
              <a:t> </a:t>
            </a:r>
            <a:r>
              <a:rPr lang="en-US" dirty="0" err="1">
                <a:solidFill>
                  <a:srgbClr val="2B91AF"/>
                </a:solidFill>
                <a:highlight>
                  <a:srgbClr val="FFFFFF"/>
                </a:highlight>
                <a:latin typeface="Consolas"/>
              </a:rPr>
              <a:t>Console</a:t>
            </a:r>
            <a:r>
              <a:rPr lang="en-US" dirty="0" err="1">
                <a:solidFill>
                  <a:srgbClr val="000000"/>
                </a:solidFill>
                <a:highlight>
                  <a:srgbClr val="FFFFFF"/>
                </a:highlight>
                <a:latin typeface="Consolas"/>
              </a:rPr>
              <a:t>.WriteLine</a:t>
            </a:r>
            <a:r>
              <a:rPr lang="en-US" dirty="0">
                <a:solidFill>
                  <a:srgbClr val="000000"/>
                </a:solidFill>
                <a:highlight>
                  <a:srgbClr val="FFFFFF"/>
                </a:highlight>
                <a:latin typeface="Consolas"/>
              </a:rPr>
              <a:t>(</a:t>
            </a:r>
            <a:r>
              <a:rPr lang="en-US" dirty="0">
                <a:solidFill>
                  <a:srgbClr val="A31515"/>
                </a:solidFill>
                <a:highlight>
                  <a:srgbClr val="FFFFFF"/>
                </a:highlight>
                <a:latin typeface="Consolas"/>
              </a:rPr>
              <a:t>"</a:t>
            </a:r>
            <a:r>
              <a:rPr lang="en-US" dirty="0" err="1">
                <a:solidFill>
                  <a:srgbClr val="A31515"/>
                </a:solidFill>
                <a:highlight>
                  <a:srgbClr val="FFFFFF"/>
                </a:highlight>
                <a:latin typeface="Consolas"/>
              </a:rPr>
              <a:t>Matrisa</a:t>
            </a:r>
            <a:r>
              <a:rPr lang="en-US" dirty="0">
                <a:solidFill>
                  <a:srgbClr val="A31515"/>
                </a:solidFill>
                <a:highlight>
                  <a:srgbClr val="FFFFFF"/>
                </a:highlight>
                <a:latin typeface="Consolas"/>
              </a:rPr>
              <a:t> </a:t>
            </a:r>
            <a:r>
              <a:rPr lang="en-US" dirty="0" err="1">
                <a:solidFill>
                  <a:srgbClr val="A31515"/>
                </a:solidFill>
                <a:highlight>
                  <a:srgbClr val="FFFFFF"/>
                </a:highlight>
                <a:latin typeface="Consolas"/>
              </a:rPr>
              <a:t>kurildi</a:t>
            </a:r>
            <a:r>
              <a:rPr lang="en-US" dirty="0">
                <a:solidFill>
                  <a:srgbClr val="A31515"/>
                </a:solidFill>
                <a:highlight>
                  <a:srgbClr val="FFFFFF"/>
                </a:highlight>
                <a:latin typeface="Consolas"/>
              </a:rPr>
              <a:t>!!"</a:t>
            </a:r>
            <a:r>
              <a:rPr lang="en-US" dirty="0">
                <a:solidFill>
                  <a:srgbClr val="000000"/>
                </a:solidFill>
                <a:highlight>
                  <a:srgbClr val="FFFFFF"/>
                </a:highlight>
                <a:latin typeface="Consolas"/>
              </a:rPr>
              <a:t>);</a:t>
            </a:r>
            <a:endParaRPr lang="ru-RU" dirty="0"/>
          </a:p>
        </p:txBody>
      </p:sp>
    </p:spTree>
    <p:extLst>
      <p:ext uri="{BB962C8B-B14F-4D97-AF65-F5344CB8AC3E}">
        <p14:creationId xmlns:p14="http://schemas.microsoft.com/office/powerpoint/2010/main" val="8553980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83981"/>
            <a:ext cx="8496944" cy="400110"/>
          </a:xfrm>
          <a:prstGeom prst="rect">
            <a:avLst/>
          </a:prstGeom>
        </p:spPr>
        <p:txBody>
          <a:bodyPr wrap="square">
            <a:spAutoFit/>
          </a:bodyPr>
          <a:lstStyle/>
          <a:p>
            <a:pPr lvl="0" algn="ctr"/>
            <a:r>
              <a:rPr lang="kk-KZ" sz="2000" b="1" dirty="0">
                <a:solidFill>
                  <a:prstClr val="black"/>
                </a:solidFill>
                <a:latin typeface="Times New Roman" pitchFamily="18" charset="0"/>
                <a:cs typeface="Times New Roman" pitchFamily="18" charset="0"/>
              </a:rPr>
              <a:t>Көп өлшемді массивтер</a:t>
            </a:r>
            <a:endParaRPr lang="ru-RU" sz="2000" b="1" dirty="0">
              <a:solidFill>
                <a:prstClr val="black"/>
              </a:solidFill>
              <a:latin typeface="Times New Roman" pitchFamily="18" charset="0"/>
              <a:cs typeface="Times New Roman" pitchFamily="18" charset="0"/>
            </a:endParaRPr>
          </a:p>
        </p:txBody>
      </p:sp>
      <p:sp>
        <p:nvSpPr>
          <p:cNvPr id="3" name="Прямоугольник 2"/>
          <p:cNvSpPr/>
          <p:nvPr/>
        </p:nvSpPr>
        <p:spPr>
          <a:xfrm>
            <a:off x="611560" y="764704"/>
            <a:ext cx="7848872" cy="5632311"/>
          </a:xfrm>
          <a:prstGeom prst="rect">
            <a:avLst/>
          </a:prstGeom>
        </p:spPr>
        <p:txBody>
          <a:bodyPr wrap="square">
            <a:spAutoFit/>
          </a:bodyPr>
          <a:lstStyle/>
          <a:p>
            <a:r>
              <a:rPr lang="en-US" dirty="0" err="1">
                <a:solidFill>
                  <a:srgbClr val="000000"/>
                </a:solidFill>
                <a:highlight>
                  <a:srgbClr val="FFFFFF"/>
                </a:highlight>
                <a:latin typeface="Consolas"/>
              </a:rPr>
              <a:t>kol</a:t>
            </a:r>
            <a:r>
              <a:rPr lang="en-US" dirty="0">
                <a:solidFill>
                  <a:srgbClr val="000000"/>
                </a:solidFill>
                <a:highlight>
                  <a:srgbClr val="FFFFFF"/>
                </a:highlight>
                <a:latin typeface="Consolas"/>
              </a:rPr>
              <a:t> = 0; </a:t>
            </a:r>
            <a:r>
              <a:rPr lang="en-US" dirty="0" err="1">
                <a:solidFill>
                  <a:srgbClr val="000000"/>
                </a:solidFill>
                <a:highlight>
                  <a:srgbClr val="FFFFFF"/>
                </a:highlight>
                <a:latin typeface="Consolas"/>
              </a:rPr>
              <a:t>cto</a:t>
            </a:r>
            <a:r>
              <a:rPr lang="en-US" dirty="0">
                <a:solidFill>
                  <a:srgbClr val="000000"/>
                </a:solidFill>
                <a:highlight>
                  <a:srgbClr val="FFFFFF"/>
                </a:highlight>
                <a:latin typeface="Consolas"/>
              </a:rPr>
              <a:t> = 0;</a:t>
            </a:r>
          </a:p>
          <a:p>
            <a:r>
              <a:rPr lang="ru-RU" dirty="0">
                <a:solidFill>
                  <a:srgbClr val="000000"/>
                </a:solidFill>
                <a:highlight>
                  <a:srgbClr val="FFFFFF"/>
                </a:highlight>
                <a:latin typeface="Consolas"/>
              </a:rPr>
              <a:t> </a:t>
            </a:r>
            <a:r>
              <a:rPr lang="ru-RU" dirty="0">
                <a:solidFill>
                  <a:srgbClr val="008000"/>
                </a:solidFill>
                <a:highlight>
                  <a:srgbClr val="FFFFFF"/>
                </a:highlight>
                <a:latin typeface="Consolas"/>
              </a:rPr>
              <a:t>// </a:t>
            </a:r>
            <a:r>
              <a:rPr lang="ru-RU" dirty="0" err="1">
                <a:solidFill>
                  <a:srgbClr val="008000"/>
                </a:solidFill>
                <a:highlight>
                  <a:srgbClr val="FFFFFF"/>
                </a:highlight>
                <a:latin typeface="Consolas"/>
              </a:rPr>
              <a:t>Сынық</a:t>
            </a:r>
            <a:r>
              <a:rPr lang="ru-RU" dirty="0">
                <a:solidFill>
                  <a:srgbClr val="008000"/>
                </a:solidFill>
                <a:highlight>
                  <a:srgbClr val="FFFFFF"/>
                </a:highlight>
                <a:latin typeface="Consolas"/>
              </a:rPr>
              <a:t> </a:t>
            </a:r>
            <a:r>
              <a:rPr lang="ru-RU" dirty="0" err="1">
                <a:solidFill>
                  <a:srgbClr val="008000"/>
                </a:solidFill>
                <a:highlight>
                  <a:srgbClr val="FFFFFF"/>
                </a:highlight>
                <a:latin typeface="Consolas"/>
              </a:rPr>
              <a:t>массивті</a:t>
            </a:r>
            <a:r>
              <a:rPr lang="ru-RU" dirty="0">
                <a:solidFill>
                  <a:srgbClr val="008000"/>
                </a:solidFill>
                <a:highlight>
                  <a:srgbClr val="FFFFFF"/>
                </a:highlight>
                <a:latin typeface="Consolas"/>
              </a:rPr>
              <a:t> </a:t>
            </a:r>
            <a:r>
              <a:rPr lang="ru-RU" dirty="0" err="1">
                <a:solidFill>
                  <a:srgbClr val="008000"/>
                </a:solidFill>
                <a:highlight>
                  <a:srgbClr val="FFFFFF"/>
                </a:highlight>
                <a:latin typeface="Consolas"/>
              </a:rPr>
              <a:t>құру</a:t>
            </a:r>
            <a:r>
              <a:rPr lang="ru-RU" dirty="0">
                <a:solidFill>
                  <a:srgbClr val="008000"/>
                </a:solidFill>
                <a:highlight>
                  <a:srgbClr val="FFFFFF"/>
                </a:highlight>
                <a:latin typeface="Consolas"/>
              </a:rPr>
              <a:t> </a:t>
            </a:r>
            <a:r>
              <a:rPr lang="ru-RU" dirty="0" err="1">
                <a:solidFill>
                  <a:srgbClr val="008000"/>
                </a:solidFill>
                <a:highlight>
                  <a:srgbClr val="FFFFFF"/>
                </a:highlight>
                <a:latin typeface="Consolas"/>
              </a:rPr>
              <a:t>және</a:t>
            </a:r>
            <a:r>
              <a:rPr lang="ru-RU" dirty="0">
                <a:solidFill>
                  <a:srgbClr val="008000"/>
                </a:solidFill>
                <a:highlight>
                  <a:srgbClr val="FFFFFF"/>
                </a:highlight>
                <a:latin typeface="Consolas"/>
              </a:rPr>
              <a:t> </a:t>
            </a:r>
            <a:r>
              <a:rPr lang="ru-RU" dirty="0" err="1">
                <a:solidFill>
                  <a:srgbClr val="008000"/>
                </a:solidFill>
                <a:highlight>
                  <a:srgbClr val="FFFFFF"/>
                </a:highlight>
                <a:latin typeface="Consolas"/>
              </a:rPr>
              <a:t>экранға</a:t>
            </a:r>
            <a:r>
              <a:rPr lang="ru-RU" dirty="0">
                <a:solidFill>
                  <a:srgbClr val="008000"/>
                </a:solidFill>
                <a:highlight>
                  <a:srgbClr val="FFFFFF"/>
                </a:highlight>
                <a:latin typeface="Consolas"/>
              </a:rPr>
              <a:t> </a:t>
            </a:r>
            <a:r>
              <a:rPr lang="ru-RU" dirty="0" err="1">
                <a:solidFill>
                  <a:srgbClr val="008000"/>
                </a:solidFill>
                <a:highlight>
                  <a:srgbClr val="FFFFFF"/>
                </a:highlight>
                <a:latin typeface="Consolas"/>
              </a:rPr>
              <a:t>шығару</a:t>
            </a:r>
            <a:r>
              <a:rPr lang="ru-RU" dirty="0">
                <a:solidFill>
                  <a:srgbClr val="008000"/>
                </a:solidFill>
                <a:highlight>
                  <a:srgbClr val="FFFFFF"/>
                </a:highlight>
                <a:latin typeface="Consolas"/>
              </a:rPr>
              <a:t>  </a:t>
            </a:r>
            <a:endParaRPr lang="ru-RU" dirty="0">
              <a:solidFill>
                <a:srgbClr val="000000"/>
              </a:solidFill>
              <a:highlight>
                <a:srgbClr val="FFFFFF"/>
              </a:highlight>
              <a:latin typeface="Consolas"/>
            </a:endParaRPr>
          </a:p>
          <a:p>
            <a:r>
              <a:rPr lang="nn-NO" dirty="0">
                <a:solidFill>
                  <a:srgbClr val="0000FF"/>
                </a:solidFill>
                <a:highlight>
                  <a:srgbClr val="FFFFFF"/>
                </a:highlight>
                <a:latin typeface="Consolas"/>
              </a:rPr>
              <a:t>for</a:t>
            </a:r>
            <a:r>
              <a:rPr lang="nn-NO" dirty="0">
                <a:solidFill>
                  <a:srgbClr val="000000"/>
                </a:solidFill>
                <a:highlight>
                  <a:srgbClr val="FFFFFF"/>
                </a:highlight>
                <a:latin typeface="Consolas"/>
              </a:rPr>
              <a:t> (</a:t>
            </a:r>
            <a:r>
              <a:rPr lang="nn-NO" dirty="0">
                <a:solidFill>
                  <a:srgbClr val="0000FF"/>
                </a:solidFill>
                <a:highlight>
                  <a:srgbClr val="FFFFFF"/>
                </a:highlight>
                <a:latin typeface="Consolas"/>
              </a:rPr>
              <a:t>int</a:t>
            </a:r>
            <a:r>
              <a:rPr lang="nn-NO" dirty="0">
                <a:solidFill>
                  <a:srgbClr val="000000"/>
                </a:solidFill>
                <a:highlight>
                  <a:srgbClr val="FFFFFF"/>
                </a:highlight>
                <a:latin typeface="Consolas"/>
              </a:rPr>
              <a:t> i = 0; i &lt; 5; i++)</a:t>
            </a:r>
          </a:p>
          <a:p>
            <a:r>
              <a:rPr lang="ru-RU" dirty="0">
                <a:solidFill>
                  <a:srgbClr val="000000"/>
                </a:solidFill>
                <a:highlight>
                  <a:srgbClr val="FFFFFF"/>
                </a:highlight>
                <a:latin typeface="Consolas"/>
              </a:rPr>
              <a:t> {</a:t>
            </a:r>
          </a:p>
          <a:p>
            <a:r>
              <a:rPr lang="en-US" dirty="0" smtClean="0">
                <a:solidFill>
                  <a:srgbClr val="2B91AF"/>
                </a:solidFill>
                <a:highlight>
                  <a:srgbClr val="FFFFFF"/>
                </a:highlight>
                <a:latin typeface="Consolas"/>
              </a:rPr>
              <a:t>    </a:t>
            </a:r>
            <a:r>
              <a:rPr lang="en-US" dirty="0" err="1" smtClean="0">
                <a:solidFill>
                  <a:srgbClr val="2B91AF"/>
                </a:solidFill>
                <a:highlight>
                  <a:srgbClr val="FFFFFF"/>
                </a:highlight>
                <a:latin typeface="Consolas"/>
              </a:rPr>
              <a:t>Console</a:t>
            </a:r>
            <a:r>
              <a:rPr lang="en-US" dirty="0" err="1" smtClean="0">
                <a:solidFill>
                  <a:srgbClr val="000000"/>
                </a:solidFill>
                <a:highlight>
                  <a:srgbClr val="FFFFFF"/>
                </a:highlight>
                <a:latin typeface="Consolas"/>
              </a:rPr>
              <a:t>.Write</a:t>
            </a:r>
            <a:r>
              <a:rPr lang="en-US" dirty="0">
                <a:solidFill>
                  <a:srgbClr val="000000"/>
                </a:solidFill>
                <a:highlight>
                  <a:srgbClr val="FFFFFF"/>
                </a:highlight>
                <a:latin typeface="Consolas"/>
              </a:rPr>
              <a:t>(</a:t>
            </a:r>
            <a:r>
              <a:rPr lang="en-US" dirty="0">
                <a:solidFill>
                  <a:srgbClr val="A31515"/>
                </a:solidFill>
                <a:highlight>
                  <a:srgbClr val="FFFFFF"/>
                </a:highlight>
                <a:latin typeface="Consolas"/>
              </a:rPr>
              <a:t>"{0}: "</a:t>
            </a:r>
            <a:r>
              <a:rPr lang="en-US" dirty="0">
                <a:solidFill>
                  <a:srgbClr val="000000"/>
                </a:solidFill>
                <a:highlight>
                  <a:srgbClr val="FFFFFF"/>
                </a:highlight>
                <a:latin typeface="Consolas"/>
              </a:rPr>
              <a:t>, </a:t>
            </a:r>
            <a:r>
              <a:rPr lang="en-US" dirty="0" err="1">
                <a:solidFill>
                  <a:srgbClr val="000000"/>
                </a:solidFill>
                <a:highlight>
                  <a:srgbClr val="FFFFFF"/>
                </a:highlight>
                <a:latin typeface="Consolas"/>
              </a:rPr>
              <a:t>mtovar</a:t>
            </a:r>
            <a:r>
              <a:rPr lang="en-US" dirty="0">
                <a:solidFill>
                  <a:srgbClr val="000000"/>
                </a:solidFill>
                <a:highlight>
                  <a:srgbClr val="FFFFFF"/>
                </a:highlight>
                <a:latin typeface="Consolas"/>
              </a:rPr>
              <a:t>[i].Length); </a:t>
            </a:r>
          </a:p>
          <a:p>
            <a:pPr indent="450000"/>
            <a:r>
              <a:rPr lang="en-US" dirty="0">
                <a:solidFill>
                  <a:srgbClr val="000000"/>
                </a:solidFill>
                <a:highlight>
                  <a:srgbClr val="FFFFFF"/>
                </a:highlight>
                <a:latin typeface="Consolas"/>
              </a:rPr>
              <a:t> </a:t>
            </a:r>
            <a:r>
              <a:rPr lang="en-US" dirty="0" err="1">
                <a:solidFill>
                  <a:srgbClr val="000000"/>
                </a:solidFill>
                <a:highlight>
                  <a:srgbClr val="FFFFFF"/>
                </a:highlight>
                <a:latin typeface="Consolas"/>
              </a:rPr>
              <a:t>kol</a:t>
            </a:r>
            <a:r>
              <a:rPr lang="en-US" dirty="0">
                <a:solidFill>
                  <a:srgbClr val="000000"/>
                </a:solidFill>
                <a:highlight>
                  <a:srgbClr val="FFFFFF"/>
                </a:highlight>
                <a:latin typeface="Consolas"/>
              </a:rPr>
              <a:t> = </a:t>
            </a:r>
            <a:r>
              <a:rPr lang="en-US" dirty="0" err="1">
                <a:solidFill>
                  <a:srgbClr val="000000"/>
                </a:solidFill>
                <a:highlight>
                  <a:srgbClr val="FFFFFF"/>
                </a:highlight>
                <a:latin typeface="Consolas"/>
              </a:rPr>
              <a:t>kol</a:t>
            </a:r>
            <a:r>
              <a:rPr lang="en-US" dirty="0">
                <a:solidFill>
                  <a:srgbClr val="000000"/>
                </a:solidFill>
                <a:highlight>
                  <a:srgbClr val="FFFFFF"/>
                </a:highlight>
                <a:latin typeface="Consolas"/>
              </a:rPr>
              <a:t> + </a:t>
            </a:r>
            <a:r>
              <a:rPr lang="en-US" dirty="0" err="1">
                <a:solidFill>
                  <a:srgbClr val="000000"/>
                </a:solidFill>
                <a:highlight>
                  <a:srgbClr val="FFFFFF"/>
                </a:highlight>
                <a:latin typeface="Consolas"/>
              </a:rPr>
              <a:t>mtovar</a:t>
            </a:r>
            <a:r>
              <a:rPr lang="en-US" dirty="0">
                <a:solidFill>
                  <a:srgbClr val="000000"/>
                </a:solidFill>
                <a:highlight>
                  <a:srgbClr val="FFFFFF"/>
                </a:highlight>
                <a:latin typeface="Consolas"/>
              </a:rPr>
              <a:t>[i].Length;</a:t>
            </a:r>
          </a:p>
          <a:p>
            <a:pPr indent="450000"/>
            <a:r>
              <a:rPr lang="en-US" dirty="0">
                <a:solidFill>
                  <a:srgbClr val="000000"/>
                </a:solidFill>
                <a:highlight>
                  <a:srgbClr val="FFFFFF"/>
                </a:highlight>
                <a:latin typeface="Consolas"/>
              </a:rPr>
              <a:t> </a:t>
            </a:r>
            <a:r>
              <a:rPr lang="en-US" dirty="0">
                <a:solidFill>
                  <a:srgbClr val="0000FF"/>
                </a:solidFill>
                <a:highlight>
                  <a:srgbClr val="FFFFFF"/>
                </a:highlight>
                <a:latin typeface="Consolas"/>
              </a:rPr>
              <a:t>for</a:t>
            </a:r>
            <a:r>
              <a:rPr lang="en-US" dirty="0">
                <a:solidFill>
                  <a:srgbClr val="000000"/>
                </a:solidFill>
                <a:highlight>
                  <a:srgbClr val="FFFFFF"/>
                </a:highlight>
                <a:latin typeface="Consolas"/>
              </a:rPr>
              <a:t> ( j = 0; j &lt; </a:t>
            </a:r>
            <a:r>
              <a:rPr lang="en-US" dirty="0" err="1">
                <a:solidFill>
                  <a:srgbClr val="000000"/>
                </a:solidFill>
                <a:highlight>
                  <a:srgbClr val="FFFFFF"/>
                </a:highlight>
                <a:latin typeface="Consolas"/>
              </a:rPr>
              <a:t>mtovar</a:t>
            </a:r>
            <a:r>
              <a:rPr lang="en-US" dirty="0">
                <a:solidFill>
                  <a:srgbClr val="000000"/>
                </a:solidFill>
                <a:highlight>
                  <a:srgbClr val="FFFFFF"/>
                </a:highlight>
                <a:latin typeface="Consolas"/>
              </a:rPr>
              <a:t>[i].Length; j++)</a:t>
            </a:r>
          </a:p>
          <a:p>
            <a:pPr indent="450000"/>
            <a:r>
              <a:rPr lang="ru-RU" dirty="0">
                <a:solidFill>
                  <a:srgbClr val="000000"/>
                </a:solidFill>
                <a:highlight>
                  <a:srgbClr val="FFFFFF"/>
                </a:highlight>
                <a:latin typeface="Consolas"/>
              </a:rPr>
              <a:t> {</a:t>
            </a:r>
          </a:p>
          <a:p>
            <a:pPr indent="720000"/>
            <a:r>
              <a:rPr lang="sv-SE" dirty="0">
                <a:solidFill>
                  <a:srgbClr val="000000"/>
                </a:solidFill>
                <a:highlight>
                  <a:srgbClr val="FFFFFF"/>
                </a:highlight>
                <a:latin typeface="Consolas"/>
              </a:rPr>
              <a:t> mtovar[i][j] = rnd.Next() % 61 + 10;</a:t>
            </a:r>
          </a:p>
          <a:p>
            <a:pPr indent="720000"/>
            <a:r>
              <a:rPr lang="en-US" dirty="0">
                <a:solidFill>
                  <a:srgbClr val="000000"/>
                </a:solidFill>
                <a:highlight>
                  <a:srgbClr val="FFFFFF"/>
                </a:highlight>
                <a:latin typeface="Consolas"/>
              </a:rPr>
              <a:t> </a:t>
            </a:r>
            <a:r>
              <a:rPr lang="en-US" dirty="0" err="1">
                <a:solidFill>
                  <a:srgbClr val="000000"/>
                </a:solidFill>
                <a:highlight>
                  <a:srgbClr val="FFFFFF"/>
                </a:highlight>
                <a:latin typeface="Consolas"/>
              </a:rPr>
              <a:t>cto</a:t>
            </a:r>
            <a:r>
              <a:rPr lang="en-US" dirty="0">
                <a:solidFill>
                  <a:srgbClr val="000000"/>
                </a:solidFill>
                <a:highlight>
                  <a:srgbClr val="FFFFFF"/>
                </a:highlight>
                <a:latin typeface="Consolas"/>
              </a:rPr>
              <a:t> = </a:t>
            </a:r>
            <a:r>
              <a:rPr lang="en-US" dirty="0" err="1">
                <a:solidFill>
                  <a:srgbClr val="000000"/>
                </a:solidFill>
                <a:highlight>
                  <a:srgbClr val="FFFFFF"/>
                </a:highlight>
                <a:latin typeface="Consolas"/>
              </a:rPr>
              <a:t>cto</a:t>
            </a:r>
            <a:r>
              <a:rPr lang="en-US" dirty="0">
                <a:solidFill>
                  <a:srgbClr val="000000"/>
                </a:solidFill>
                <a:highlight>
                  <a:srgbClr val="FFFFFF"/>
                </a:highlight>
                <a:latin typeface="Consolas"/>
              </a:rPr>
              <a:t> + </a:t>
            </a:r>
            <a:r>
              <a:rPr lang="en-US" dirty="0" err="1">
                <a:solidFill>
                  <a:srgbClr val="000000"/>
                </a:solidFill>
                <a:highlight>
                  <a:srgbClr val="FFFFFF"/>
                </a:highlight>
                <a:latin typeface="Consolas"/>
              </a:rPr>
              <a:t>mtovar</a:t>
            </a:r>
            <a:r>
              <a:rPr lang="en-US" dirty="0">
                <a:solidFill>
                  <a:srgbClr val="000000"/>
                </a:solidFill>
                <a:highlight>
                  <a:srgbClr val="FFFFFF"/>
                </a:highlight>
                <a:latin typeface="Consolas"/>
              </a:rPr>
              <a:t>[i][j];</a:t>
            </a:r>
          </a:p>
          <a:p>
            <a:pPr indent="720000"/>
            <a:r>
              <a:rPr lang="en-US" dirty="0">
                <a:solidFill>
                  <a:srgbClr val="000000"/>
                </a:solidFill>
                <a:highlight>
                  <a:srgbClr val="FFFFFF"/>
                </a:highlight>
                <a:latin typeface="Consolas"/>
              </a:rPr>
              <a:t> </a:t>
            </a:r>
            <a:r>
              <a:rPr lang="en-US" dirty="0" err="1">
                <a:solidFill>
                  <a:srgbClr val="2B91AF"/>
                </a:solidFill>
                <a:highlight>
                  <a:srgbClr val="FFFFFF"/>
                </a:highlight>
                <a:latin typeface="Consolas"/>
              </a:rPr>
              <a:t>Console</a:t>
            </a:r>
            <a:r>
              <a:rPr lang="en-US" dirty="0" err="1">
                <a:solidFill>
                  <a:srgbClr val="000000"/>
                </a:solidFill>
                <a:highlight>
                  <a:srgbClr val="FFFFFF"/>
                </a:highlight>
                <a:latin typeface="Consolas"/>
              </a:rPr>
              <a:t>.Write</a:t>
            </a:r>
            <a:r>
              <a:rPr lang="en-US" dirty="0">
                <a:solidFill>
                  <a:srgbClr val="000000"/>
                </a:solidFill>
                <a:highlight>
                  <a:srgbClr val="FFFFFF"/>
                </a:highlight>
                <a:latin typeface="Consolas"/>
              </a:rPr>
              <a:t>(</a:t>
            </a:r>
            <a:r>
              <a:rPr lang="en-US" dirty="0" err="1">
                <a:solidFill>
                  <a:srgbClr val="000000"/>
                </a:solidFill>
                <a:highlight>
                  <a:srgbClr val="FFFFFF"/>
                </a:highlight>
                <a:latin typeface="Consolas"/>
              </a:rPr>
              <a:t>mtovar</a:t>
            </a:r>
            <a:r>
              <a:rPr lang="en-US" dirty="0">
                <a:solidFill>
                  <a:srgbClr val="000000"/>
                </a:solidFill>
                <a:highlight>
                  <a:srgbClr val="FFFFFF"/>
                </a:highlight>
                <a:latin typeface="Consolas"/>
              </a:rPr>
              <a:t>[i][j]+</a:t>
            </a:r>
            <a:r>
              <a:rPr lang="en-US" dirty="0">
                <a:solidFill>
                  <a:srgbClr val="A31515"/>
                </a:solidFill>
                <a:highlight>
                  <a:srgbClr val="FFFFFF"/>
                </a:highlight>
                <a:latin typeface="Consolas"/>
              </a:rPr>
              <a:t>" "</a:t>
            </a:r>
            <a:r>
              <a:rPr lang="en-US" dirty="0">
                <a:solidFill>
                  <a:srgbClr val="000000"/>
                </a:solidFill>
                <a:highlight>
                  <a:srgbClr val="FFFFFF"/>
                </a:highlight>
                <a:latin typeface="Consolas"/>
              </a:rPr>
              <a:t>); </a:t>
            </a:r>
          </a:p>
          <a:p>
            <a:pPr indent="450000"/>
            <a:r>
              <a:rPr lang="ru-RU" dirty="0">
                <a:solidFill>
                  <a:srgbClr val="000000"/>
                </a:solidFill>
                <a:highlight>
                  <a:srgbClr val="FFFFFF"/>
                </a:highlight>
                <a:latin typeface="Consolas"/>
              </a:rPr>
              <a:t> }</a:t>
            </a:r>
          </a:p>
          <a:p>
            <a:r>
              <a:rPr lang="en-US" dirty="0">
                <a:solidFill>
                  <a:srgbClr val="000000"/>
                </a:solidFill>
                <a:highlight>
                  <a:srgbClr val="FFFFFF"/>
                </a:highlight>
                <a:latin typeface="Consolas"/>
              </a:rPr>
              <a:t> </a:t>
            </a:r>
            <a:r>
              <a:rPr lang="en-US" dirty="0" err="1">
                <a:solidFill>
                  <a:srgbClr val="2B91AF"/>
                </a:solidFill>
                <a:highlight>
                  <a:srgbClr val="FFFFFF"/>
                </a:highlight>
                <a:latin typeface="Consolas"/>
              </a:rPr>
              <a:t>Console</a:t>
            </a:r>
            <a:r>
              <a:rPr lang="en-US" dirty="0" err="1">
                <a:solidFill>
                  <a:srgbClr val="000000"/>
                </a:solidFill>
                <a:highlight>
                  <a:srgbClr val="FFFFFF"/>
                </a:highlight>
                <a:latin typeface="Consolas"/>
              </a:rPr>
              <a:t>.WriteLine</a:t>
            </a:r>
            <a:r>
              <a:rPr lang="en-US" dirty="0">
                <a:solidFill>
                  <a:srgbClr val="000000"/>
                </a:solidFill>
                <a:highlight>
                  <a:srgbClr val="FFFFFF"/>
                </a:highlight>
                <a:latin typeface="Consolas"/>
              </a:rPr>
              <a:t>();</a:t>
            </a:r>
          </a:p>
          <a:p>
            <a:r>
              <a:rPr lang="ru-RU" dirty="0">
                <a:solidFill>
                  <a:srgbClr val="000000"/>
                </a:solidFill>
                <a:highlight>
                  <a:srgbClr val="FFFFFF"/>
                </a:highlight>
                <a:latin typeface="Consolas"/>
              </a:rPr>
              <a:t> </a:t>
            </a:r>
            <a:r>
              <a:rPr lang="ru-RU" dirty="0" smtClean="0">
                <a:solidFill>
                  <a:srgbClr val="000000"/>
                </a:solidFill>
                <a:highlight>
                  <a:srgbClr val="FFFFFF"/>
                </a:highlight>
                <a:latin typeface="Consolas"/>
              </a:rPr>
              <a:t>}</a:t>
            </a:r>
            <a:endParaRPr lang="en-US" dirty="0" smtClean="0">
              <a:solidFill>
                <a:srgbClr val="000000"/>
              </a:solidFill>
              <a:highlight>
                <a:srgbClr val="FFFFFF"/>
              </a:highlight>
              <a:latin typeface="Consolas"/>
            </a:endParaRPr>
          </a:p>
          <a:p>
            <a:r>
              <a:rPr lang="en-US" dirty="0">
                <a:solidFill>
                  <a:srgbClr val="000000"/>
                </a:solidFill>
                <a:highlight>
                  <a:srgbClr val="FFFFFF"/>
                </a:highlight>
                <a:latin typeface="Consolas"/>
              </a:rPr>
              <a:t> </a:t>
            </a:r>
            <a:r>
              <a:rPr lang="en-US" dirty="0" err="1">
                <a:solidFill>
                  <a:srgbClr val="2B91AF"/>
                </a:solidFill>
                <a:highlight>
                  <a:srgbClr val="FFFFFF"/>
                </a:highlight>
                <a:latin typeface="Consolas"/>
              </a:rPr>
              <a:t>Console</a:t>
            </a:r>
            <a:r>
              <a:rPr lang="en-US" dirty="0" err="1">
                <a:solidFill>
                  <a:srgbClr val="000000"/>
                </a:solidFill>
                <a:highlight>
                  <a:srgbClr val="FFFFFF"/>
                </a:highlight>
                <a:latin typeface="Consolas"/>
              </a:rPr>
              <a:t>.WriteLine</a:t>
            </a:r>
            <a:r>
              <a:rPr lang="en-US" dirty="0">
                <a:solidFill>
                  <a:srgbClr val="000000"/>
                </a:solidFill>
                <a:highlight>
                  <a:srgbClr val="FFFFFF"/>
                </a:highlight>
                <a:latin typeface="Consolas"/>
              </a:rPr>
              <a:t>();</a:t>
            </a:r>
          </a:p>
          <a:p>
            <a:r>
              <a:rPr lang="it-IT" dirty="0">
                <a:solidFill>
                  <a:srgbClr val="000000"/>
                </a:solidFill>
                <a:highlight>
                  <a:srgbClr val="FFFFFF"/>
                </a:highlight>
                <a:latin typeface="Consolas"/>
              </a:rPr>
              <a:t> </a:t>
            </a:r>
            <a:r>
              <a:rPr lang="it-IT" dirty="0">
                <a:solidFill>
                  <a:srgbClr val="2B91AF"/>
                </a:solidFill>
                <a:highlight>
                  <a:srgbClr val="FFFFFF"/>
                </a:highlight>
                <a:latin typeface="Consolas"/>
              </a:rPr>
              <a:t>Console</a:t>
            </a:r>
            <a:r>
              <a:rPr lang="it-IT" dirty="0">
                <a:solidFill>
                  <a:srgbClr val="000000"/>
                </a:solidFill>
                <a:highlight>
                  <a:srgbClr val="FFFFFF"/>
                </a:highlight>
                <a:latin typeface="Consolas"/>
              </a:rPr>
              <a:t>.WriteLine(</a:t>
            </a:r>
            <a:r>
              <a:rPr lang="it-IT" dirty="0">
                <a:solidFill>
                  <a:srgbClr val="A31515"/>
                </a:solidFill>
                <a:highlight>
                  <a:srgbClr val="FFFFFF"/>
                </a:highlight>
                <a:latin typeface="Consolas"/>
              </a:rPr>
              <a:t>"Tayar sani = {0}"</a:t>
            </a:r>
            <a:r>
              <a:rPr lang="it-IT" dirty="0">
                <a:solidFill>
                  <a:srgbClr val="000000"/>
                </a:solidFill>
                <a:highlight>
                  <a:srgbClr val="FFFFFF"/>
                </a:highlight>
                <a:latin typeface="Consolas"/>
              </a:rPr>
              <a:t>, kol);</a:t>
            </a:r>
          </a:p>
          <a:p>
            <a:r>
              <a:rPr lang="en-US" dirty="0">
                <a:solidFill>
                  <a:srgbClr val="000000"/>
                </a:solidFill>
                <a:highlight>
                  <a:srgbClr val="FFFFFF"/>
                </a:highlight>
                <a:latin typeface="Consolas"/>
              </a:rPr>
              <a:t> </a:t>
            </a:r>
            <a:r>
              <a:rPr lang="en-US" dirty="0" err="1">
                <a:solidFill>
                  <a:srgbClr val="2B91AF"/>
                </a:solidFill>
                <a:highlight>
                  <a:srgbClr val="FFFFFF"/>
                </a:highlight>
                <a:latin typeface="Consolas"/>
              </a:rPr>
              <a:t>Console</a:t>
            </a:r>
            <a:r>
              <a:rPr lang="en-US" dirty="0" err="1">
                <a:solidFill>
                  <a:srgbClr val="000000"/>
                </a:solidFill>
                <a:highlight>
                  <a:srgbClr val="FFFFFF"/>
                </a:highlight>
                <a:latin typeface="Consolas"/>
              </a:rPr>
              <a:t>.WriteLine</a:t>
            </a:r>
            <a:r>
              <a:rPr lang="en-US" dirty="0">
                <a:solidFill>
                  <a:srgbClr val="000000"/>
                </a:solidFill>
                <a:highlight>
                  <a:srgbClr val="FFFFFF"/>
                </a:highlight>
                <a:latin typeface="Consolas"/>
              </a:rPr>
              <a:t>(</a:t>
            </a:r>
            <a:r>
              <a:rPr lang="en-US" dirty="0">
                <a:solidFill>
                  <a:srgbClr val="A31515"/>
                </a:solidFill>
                <a:highlight>
                  <a:srgbClr val="FFFFFF"/>
                </a:highlight>
                <a:latin typeface="Consolas"/>
              </a:rPr>
              <a:t>"</a:t>
            </a:r>
            <a:r>
              <a:rPr lang="en-US" dirty="0" err="1">
                <a:solidFill>
                  <a:srgbClr val="A31515"/>
                </a:solidFill>
                <a:highlight>
                  <a:srgbClr val="FFFFFF"/>
                </a:highlight>
                <a:latin typeface="Consolas"/>
              </a:rPr>
              <a:t>Olardin</a:t>
            </a:r>
            <a:r>
              <a:rPr lang="en-US" dirty="0">
                <a:solidFill>
                  <a:srgbClr val="A31515"/>
                </a:solidFill>
                <a:highlight>
                  <a:srgbClr val="FFFFFF"/>
                </a:highlight>
                <a:latin typeface="Consolas"/>
              </a:rPr>
              <a:t> </a:t>
            </a:r>
            <a:r>
              <a:rPr lang="en-US" dirty="0" err="1">
                <a:solidFill>
                  <a:srgbClr val="A31515"/>
                </a:solidFill>
                <a:highlight>
                  <a:srgbClr val="FFFFFF"/>
                </a:highlight>
                <a:latin typeface="Consolas"/>
              </a:rPr>
              <a:t>bagasi</a:t>
            </a:r>
            <a:r>
              <a:rPr lang="en-US" dirty="0">
                <a:solidFill>
                  <a:srgbClr val="A31515"/>
                </a:solidFill>
                <a:highlight>
                  <a:srgbClr val="FFFFFF"/>
                </a:highlight>
                <a:latin typeface="Consolas"/>
              </a:rPr>
              <a:t> = {0}"</a:t>
            </a:r>
            <a:r>
              <a:rPr lang="en-US" dirty="0">
                <a:solidFill>
                  <a:srgbClr val="000000"/>
                </a:solidFill>
                <a:highlight>
                  <a:srgbClr val="FFFFFF"/>
                </a:highlight>
                <a:latin typeface="Consolas"/>
              </a:rPr>
              <a:t>, </a:t>
            </a:r>
            <a:r>
              <a:rPr lang="en-US" dirty="0" err="1">
                <a:solidFill>
                  <a:srgbClr val="000000"/>
                </a:solidFill>
                <a:highlight>
                  <a:srgbClr val="FFFFFF"/>
                </a:highlight>
                <a:latin typeface="Consolas"/>
              </a:rPr>
              <a:t>cto</a:t>
            </a:r>
            <a:r>
              <a:rPr lang="en-US" dirty="0">
                <a:solidFill>
                  <a:srgbClr val="000000"/>
                </a:solidFill>
                <a:highlight>
                  <a:srgbClr val="FFFFFF"/>
                </a:highlight>
                <a:latin typeface="Consolas"/>
              </a:rPr>
              <a:t>);</a:t>
            </a:r>
          </a:p>
          <a:p>
            <a:r>
              <a:rPr lang="en-US" dirty="0">
                <a:solidFill>
                  <a:srgbClr val="000000"/>
                </a:solidFill>
                <a:highlight>
                  <a:srgbClr val="FFFFFF"/>
                </a:highlight>
                <a:latin typeface="Consolas"/>
              </a:rPr>
              <a:t> </a:t>
            </a:r>
            <a:r>
              <a:rPr lang="en-US" dirty="0" err="1">
                <a:solidFill>
                  <a:srgbClr val="2B91AF"/>
                </a:solidFill>
                <a:highlight>
                  <a:srgbClr val="FFFFFF"/>
                </a:highlight>
                <a:latin typeface="Consolas"/>
              </a:rPr>
              <a:t>Console</a:t>
            </a:r>
            <a:r>
              <a:rPr lang="en-US" dirty="0" err="1">
                <a:solidFill>
                  <a:srgbClr val="000000"/>
                </a:solidFill>
                <a:highlight>
                  <a:srgbClr val="FFFFFF"/>
                </a:highlight>
                <a:latin typeface="Consolas"/>
              </a:rPr>
              <a:t>.WriteLine</a:t>
            </a:r>
            <a:r>
              <a:rPr lang="en-US" dirty="0">
                <a:solidFill>
                  <a:srgbClr val="000000"/>
                </a:solidFill>
                <a:highlight>
                  <a:srgbClr val="FFFFFF"/>
                </a:highlight>
                <a:latin typeface="Consolas"/>
              </a:rPr>
              <a:t>(</a:t>
            </a:r>
            <a:r>
              <a:rPr lang="en-US" dirty="0">
                <a:solidFill>
                  <a:srgbClr val="A31515"/>
                </a:solidFill>
                <a:highlight>
                  <a:srgbClr val="FFFFFF"/>
                </a:highlight>
                <a:latin typeface="Consolas"/>
              </a:rPr>
              <a:t>"Enter </a:t>
            </a:r>
            <a:r>
              <a:rPr lang="en-US" dirty="0" err="1">
                <a:solidFill>
                  <a:srgbClr val="A31515"/>
                </a:solidFill>
                <a:highlight>
                  <a:srgbClr val="FFFFFF"/>
                </a:highlight>
                <a:latin typeface="Consolas"/>
              </a:rPr>
              <a:t>pernesin</a:t>
            </a:r>
            <a:r>
              <a:rPr lang="en-US" dirty="0">
                <a:solidFill>
                  <a:srgbClr val="A31515"/>
                </a:solidFill>
                <a:highlight>
                  <a:srgbClr val="FFFFFF"/>
                </a:highlight>
                <a:latin typeface="Consolas"/>
              </a:rPr>
              <a:t> </a:t>
            </a:r>
            <a:r>
              <a:rPr lang="en-US" dirty="0" err="1">
                <a:solidFill>
                  <a:srgbClr val="A31515"/>
                </a:solidFill>
                <a:highlight>
                  <a:srgbClr val="FFFFFF"/>
                </a:highlight>
                <a:latin typeface="Consolas"/>
              </a:rPr>
              <a:t>basiniz</a:t>
            </a:r>
            <a:r>
              <a:rPr lang="en-US" dirty="0">
                <a:solidFill>
                  <a:srgbClr val="A31515"/>
                </a:solidFill>
                <a:highlight>
                  <a:srgbClr val="FFFFFF"/>
                </a:highlight>
                <a:latin typeface="Consolas"/>
              </a:rPr>
              <a:t>"</a:t>
            </a:r>
            <a:r>
              <a:rPr lang="en-US" dirty="0">
                <a:solidFill>
                  <a:srgbClr val="000000"/>
                </a:solidFill>
                <a:highlight>
                  <a:srgbClr val="FFFFFF"/>
                </a:highlight>
                <a:latin typeface="Consolas"/>
              </a:rPr>
              <a:t>);</a:t>
            </a:r>
          </a:p>
          <a:p>
            <a:r>
              <a:rPr lang="en-US" dirty="0">
                <a:solidFill>
                  <a:srgbClr val="000000"/>
                </a:solidFill>
                <a:highlight>
                  <a:srgbClr val="FFFFFF"/>
                </a:highlight>
                <a:latin typeface="Consolas"/>
              </a:rPr>
              <a:t> </a:t>
            </a:r>
            <a:r>
              <a:rPr lang="en-US" dirty="0" err="1">
                <a:solidFill>
                  <a:srgbClr val="2B91AF"/>
                </a:solidFill>
                <a:highlight>
                  <a:srgbClr val="FFFFFF"/>
                </a:highlight>
                <a:latin typeface="Consolas"/>
              </a:rPr>
              <a:t>Console</a:t>
            </a:r>
            <a:r>
              <a:rPr lang="en-US" dirty="0" err="1">
                <a:solidFill>
                  <a:srgbClr val="000000"/>
                </a:solidFill>
                <a:highlight>
                  <a:srgbClr val="FFFFFF"/>
                </a:highlight>
                <a:latin typeface="Consolas"/>
              </a:rPr>
              <a:t>.ReadLine</a:t>
            </a:r>
            <a:r>
              <a:rPr lang="en-US" dirty="0">
                <a:solidFill>
                  <a:srgbClr val="000000"/>
                </a:solidFill>
                <a:highlight>
                  <a:srgbClr val="FFFFFF"/>
                </a:highlight>
                <a:latin typeface="Consolas"/>
              </a:rPr>
              <a:t>();</a:t>
            </a:r>
          </a:p>
          <a:p>
            <a:r>
              <a:rPr lang="ru-RU" dirty="0">
                <a:solidFill>
                  <a:srgbClr val="000000"/>
                </a:solidFill>
                <a:highlight>
                  <a:srgbClr val="FFFFFF"/>
                </a:highlight>
                <a:latin typeface="Consolas"/>
              </a:rPr>
              <a:t> }</a:t>
            </a:r>
            <a:endParaRPr lang="ru-RU" dirty="0"/>
          </a:p>
        </p:txBody>
      </p:sp>
    </p:spTree>
    <p:extLst>
      <p:ext uri="{BB962C8B-B14F-4D97-AF65-F5344CB8AC3E}">
        <p14:creationId xmlns:p14="http://schemas.microsoft.com/office/powerpoint/2010/main" val="8792084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2868" t="34921" r="32845" b="45039"/>
          <a:stretch/>
        </p:blipFill>
        <p:spPr bwMode="auto">
          <a:xfrm>
            <a:off x="467544" y="908720"/>
            <a:ext cx="8136904" cy="31683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Прямоугольник 2"/>
          <p:cNvSpPr/>
          <p:nvPr/>
        </p:nvSpPr>
        <p:spPr>
          <a:xfrm>
            <a:off x="251520" y="83981"/>
            <a:ext cx="8496944" cy="400110"/>
          </a:xfrm>
          <a:prstGeom prst="rect">
            <a:avLst/>
          </a:prstGeom>
        </p:spPr>
        <p:txBody>
          <a:bodyPr wrap="square">
            <a:spAutoFit/>
          </a:bodyPr>
          <a:lstStyle/>
          <a:p>
            <a:pPr lvl="0" algn="ctr"/>
            <a:r>
              <a:rPr lang="kk-KZ" sz="2000" b="1" dirty="0">
                <a:solidFill>
                  <a:prstClr val="black"/>
                </a:solidFill>
                <a:latin typeface="Times New Roman" pitchFamily="18" charset="0"/>
                <a:cs typeface="Times New Roman" pitchFamily="18" charset="0"/>
              </a:rPr>
              <a:t>Көп өлшемді массивтер</a:t>
            </a:r>
            <a:endParaRPr lang="ru-RU" sz="2000" b="1" dirty="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9829444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116632"/>
            <a:ext cx="8568952" cy="400110"/>
          </a:xfrm>
          <a:prstGeom prst="rect">
            <a:avLst/>
          </a:prstGeom>
        </p:spPr>
        <p:txBody>
          <a:bodyPr wrap="square">
            <a:spAutoFit/>
          </a:bodyPr>
          <a:lstStyle/>
          <a:p>
            <a:pPr algn="ctr"/>
            <a:r>
              <a:rPr lang="en-US" sz="2000" b="1" dirty="0" smtClean="0">
                <a:latin typeface="Times New Roman" pitchFamily="18" charset="0"/>
                <a:cs typeface="Times New Roman" pitchFamily="18" charset="0"/>
              </a:rPr>
              <a:t>C</a:t>
            </a:r>
            <a:r>
              <a:rPr lang="ru-RU" sz="2000" b="1" dirty="0" smtClean="0">
                <a:latin typeface="Times New Roman" pitchFamily="18" charset="0"/>
                <a:cs typeface="Times New Roman" pitchFamily="18" charset="0"/>
              </a:rPr>
              <a:t>#</a:t>
            </a:r>
            <a:r>
              <a:rPr lang="en-US" sz="2000" b="1" dirty="0" smtClean="0">
                <a:latin typeface="Times New Roman" pitchFamily="18" charset="0"/>
                <a:cs typeface="Times New Roman" pitchFamily="18" charset="0"/>
              </a:rPr>
              <a:t> </a:t>
            </a:r>
            <a:r>
              <a:rPr lang="kk-KZ" sz="2000" b="1" dirty="0" smtClean="0">
                <a:latin typeface="Times New Roman" pitchFamily="18" charset="0"/>
                <a:cs typeface="Times New Roman" pitchFamily="18" charset="0"/>
              </a:rPr>
              <a:t>ТІЛІНІҢ </a:t>
            </a:r>
            <a:r>
              <a:rPr lang="ru-RU" sz="2000" b="1" dirty="0" smtClean="0">
                <a:latin typeface="Times New Roman" pitchFamily="18" charset="0"/>
                <a:cs typeface="Times New Roman" pitchFamily="18" charset="0"/>
              </a:rPr>
              <a:t>СТАНДАРТТЫ МАССИВТЕРІ</a:t>
            </a:r>
            <a:endParaRPr lang="ru-RU" sz="2000" b="1" dirty="0">
              <a:latin typeface="Times New Roman" pitchFamily="18" charset="0"/>
              <a:cs typeface="Times New Roman" pitchFamily="18" charset="0"/>
            </a:endParaRPr>
          </a:p>
        </p:txBody>
      </p:sp>
      <p:sp>
        <p:nvSpPr>
          <p:cNvPr id="3" name="Прямоугольник 2"/>
          <p:cNvSpPr/>
          <p:nvPr/>
        </p:nvSpPr>
        <p:spPr>
          <a:xfrm>
            <a:off x="463855" y="692696"/>
            <a:ext cx="3452997" cy="738664"/>
          </a:xfrm>
          <a:prstGeom prst="rect">
            <a:avLst/>
          </a:prstGeom>
        </p:spPr>
        <p:txBody>
          <a:bodyPr wrap="none">
            <a:spAutoFit/>
          </a:bodyPr>
          <a:lstStyle/>
          <a:p>
            <a:r>
              <a:rPr lang="en-US" sz="2400" b="1" dirty="0">
                <a:latin typeface="Times New Roman" pitchFamily="18" charset="0"/>
                <a:cs typeface="Times New Roman" pitchFamily="18" charset="0"/>
              </a:rPr>
              <a:t>Array </a:t>
            </a:r>
            <a:r>
              <a:rPr lang="ru-RU" sz="2400" b="1" dirty="0">
                <a:latin typeface="Times New Roman" pitchFamily="18" charset="0"/>
                <a:cs typeface="Times New Roman" pitchFamily="18" charset="0"/>
              </a:rPr>
              <a:t>массив</a:t>
            </a:r>
            <a:r>
              <a:rPr lang="kk-KZ" sz="2400" b="1" dirty="0">
                <a:latin typeface="Times New Roman" pitchFamily="18" charset="0"/>
                <a:cs typeface="Times New Roman" pitchFamily="18" charset="0"/>
              </a:rPr>
              <a:t>тер </a:t>
            </a:r>
            <a:r>
              <a:rPr lang="ru-RU" sz="2400" b="1" dirty="0" err="1" smtClean="0">
                <a:latin typeface="Times New Roman" pitchFamily="18" charset="0"/>
                <a:cs typeface="Times New Roman" pitchFamily="18" charset="0"/>
              </a:rPr>
              <a:t>класы</a:t>
            </a:r>
            <a:endParaRPr lang="ru-RU" sz="2400" b="1" dirty="0" smtClean="0">
              <a:latin typeface="Times New Roman" pitchFamily="18" charset="0"/>
              <a:cs typeface="Times New Roman" pitchFamily="18" charset="0"/>
            </a:endParaRPr>
          </a:p>
          <a:p>
            <a:endParaRPr lang="ru-RU" dirty="0"/>
          </a:p>
        </p:txBody>
      </p:sp>
      <p:sp>
        <p:nvSpPr>
          <p:cNvPr id="4" name="Прямоугольник 3"/>
          <p:cNvSpPr/>
          <p:nvPr/>
        </p:nvSpPr>
        <p:spPr>
          <a:xfrm>
            <a:off x="310992" y="1015861"/>
            <a:ext cx="8424936" cy="5170646"/>
          </a:xfrm>
          <a:prstGeom prst="rect">
            <a:avLst/>
          </a:prstGeom>
        </p:spPr>
        <p:txBody>
          <a:bodyPr wrap="square">
            <a:spAutoFit/>
          </a:bodyPr>
          <a:lstStyle/>
          <a:p>
            <a:pPr indent="450215" algn="just">
              <a:spcAft>
                <a:spcPts val="0"/>
              </a:spcAft>
            </a:pPr>
            <a:r>
              <a:rPr lang="kk-KZ" sz="2200" dirty="0">
                <a:latin typeface="Times New Roman"/>
                <a:ea typeface="Times New Roman"/>
              </a:rPr>
              <a:t>Айнымалыларды массивке біріктіру түрлі </a:t>
            </a:r>
            <a:r>
              <a:rPr lang="ru-RU" sz="2200" dirty="0">
                <a:latin typeface="Times New Roman"/>
                <a:ea typeface="Times New Roman"/>
              </a:rPr>
              <a:t>алгоритм</a:t>
            </a:r>
            <a:r>
              <a:rPr lang="kk-KZ" sz="2200" dirty="0">
                <a:latin typeface="Times New Roman"/>
                <a:ea typeface="Times New Roman"/>
              </a:rPr>
              <a:t>дерде және деректерді өңдеу жүйелерінде қолданылады, мысалы, реляциялық деректер базасында немесе тізімдермен берілген массивтерде сұрыптау мен іздеу алгоритмдерінде. Сондықтан көптеген визуалды бағдарламалау орталарында массивтермен жұмыс істеуге арналған арнайы кластар бар</a:t>
            </a:r>
            <a:endParaRPr lang="ru-RU" sz="2200" dirty="0">
              <a:latin typeface="Times New Roman"/>
              <a:ea typeface="Times New Roman"/>
            </a:endParaRPr>
          </a:p>
          <a:p>
            <a:pPr indent="450215" algn="just">
              <a:spcAft>
                <a:spcPts val="0"/>
              </a:spcAft>
            </a:pPr>
            <a:r>
              <a:rPr lang="kk-KZ" sz="2200" dirty="0">
                <a:latin typeface="Times New Roman"/>
                <a:ea typeface="Times New Roman"/>
              </a:rPr>
              <a:t>C# тілінде массивтермен жұмыс жасау үшін </a:t>
            </a:r>
            <a:r>
              <a:rPr lang="kk-KZ" sz="2200" dirty="0">
                <a:latin typeface="Courier New"/>
                <a:ea typeface="Times New Roman"/>
              </a:rPr>
              <a:t>System.Array</a:t>
            </a:r>
            <a:r>
              <a:rPr lang="kk-KZ" sz="2200" dirty="0">
                <a:latin typeface="Times New Roman"/>
                <a:ea typeface="Times New Roman"/>
              </a:rPr>
              <a:t> класы қолданылады. Осы класта массивтермен жұмыс істеуге арналған с</a:t>
            </a:r>
            <a:r>
              <a:rPr lang="ru-RU" sz="2200" dirty="0">
                <a:latin typeface="Times New Roman"/>
                <a:ea typeface="Times New Roman"/>
              </a:rPr>
              <a:t>тати</a:t>
            </a:r>
            <a:r>
              <a:rPr lang="kk-KZ" sz="2200" dirty="0">
                <a:latin typeface="Times New Roman"/>
                <a:ea typeface="Times New Roman"/>
              </a:rPr>
              <a:t>калық қасиеттер мен әдістер бар. Ең жиі қолданылатын қасиеттердің бірі - массивте</a:t>
            </a:r>
            <a:r>
              <a:rPr lang="kk-KZ" sz="2200" dirty="0">
                <a:latin typeface="Courier New"/>
                <a:ea typeface="Times New Roman"/>
              </a:rPr>
              <a:t> </a:t>
            </a:r>
            <a:r>
              <a:rPr lang="kk-KZ" sz="2200" dirty="0">
                <a:latin typeface="Times New Roman"/>
                <a:ea typeface="Times New Roman"/>
              </a:rPr>
              <a:t>элементтер санын есептейтін </a:t>
            </a:r>
            <a:r>
              <a:rPr lang="kk-KZ" sz="2200" b="1" dirty="0">
                <a:latin typeface="Courier New"/>
                <a:ea typeface="Times New Roman"/>
              </a:rPr>
              <a:t>Length</a:t>
            </a:r>
            <a:r>
              <a:rPr lang="kk-KZ" sz="2200" dirty="0">
                <a:latin typeface="Times New Roman"/>
                <a:ea typeface="Times New Roman"/>
              </a:rPr>
              <a:t> типіндегі қасиет. Мысалы, </a:t>
            </a:r>
            <a:r>
              <a:rPr lang="kk-KZ" sz="2200" dirty="0">
                <a:latin typeface="Courier New"/>
                <a:ea typeface="Times New Roman"/>
              </a:rPr>
              <a:t>masi</a:t>
            </a:r>
            <a:r>
              <a:rPr lang="kk-KZ" sz="2200" dirty="0">
                <a:latin typeface="Times New Roman"/>
                <a:ea typeface="Times New Roman"/>
              </a:rPr>
              <a:t> массивінің элементтер саны </a:t>
            </a:r>
            <a:r>
              <a:rPr lang="kk-KZ" sz="2200" b="1" dirty="0">
                <a:latin typeface="Courier New"/>
                <a:ea typeface="Times New Roman"/>
              </a:rPr>
              <a:t>masi.Length</a:t>
            </a:r>
            <a:r>
              <a:rPr lang="kk-KZ" sz="2200" dirty="0">
                <a:latin typeface="Courier New"/>
                <a:ea typeface="Times New Roman"/>
              </a:rPr>
              <a:t> </a:t>
            </a:r>
            <a:r>
              <a:rPr lang="kk-KZ" sz="2200" dirty="0">
                <a:latin typeface="Times New Roman"/>
                <a:ea typeface="Times New Roman"/>
              </a:rPr>
              <a:t>арқылы анықталады.</a:t>
            </a:r>
            <a:r>
              <a:rPr lang="kk-KZ" sz="2200" dirty="0">
                <a:latin typeface="Courier New"/>
                <a:ea typeface="Times New Roman"/>
              </a:rPr>
              <a:t> </a:t>
            </a:r>
            <a:endParaRPr lang="kk-KZ" sz="2200" dirty="0" smtClean="0">
              <a:latin typeface="Courier New"/>
              <a:ea typeface="Times New Roman"/>
            </a:endParaRPr>
          </a:p>
          <a:p>
            <a:pPr indent="450215" algn="just">
              <a:spcAft>
                <a:spcPts val="0"/>
              </a:spcAft>
            </a:pPr>
            <a:r>
              <a:rPr lang="kk-KZ" sz="2200" dirty="0" smtClean="0">
                <a:latin typeface="Times New Roman"/>
                <a:ea typeface="Times New Roman"/>
              </a:rPr>
              <a:t>Бүтін </a:t>
            </a:r>
            <a:r>
              <a:rPr lang="kk-KZ" sz="2200" dirty="0">
                <a:latin typeface="Times New Roman"/>
                <a:ea typeface="Times New Roman"/>
              </a:rPr>
              <a:t>типтегі </a:t>
            </a:r>
            <a:r>
              <a:rPr lang="kk-KZ" sz="2200" b="1" dirty="0">
                <a:latin typeface="Courier New"/>
                <a:ea typeface="Times New Roman"/>
              </a:rPr>
              <a:t>Rank</a:t>
            </a:r>
            <a:r>
              <a:rPr lang="kk-KZ" sz="2200" dirty="0">
                <a:latin typeface="Courier New"/>
                <a:ea typeface="Times New Roman"/>
              </a:rPr>
              <a:t> </a:t>
            </a:r>
            <a:r>
              <a:rPr lang="kk-KZ" sz="2200" dirty="0">
                <a:latin typeface="Times New Roman"/>
                <a:ea typeface="Times New Roman"/>
              </a:rPr>
              <a:t>қасиет</a:t>
            </a:r>
            <a:r>
              <a:rPr lang="kk-KZ" sz="2200" dirty="0">
                <a:latin typeface="Courier New"/>
                <a:ea typeface="Times New Roman"/>
              </a:rPr>
              <a:t> – </a:t>
            </a:r>
            <a:r>
              <a:rPr lang="kk-KZ" sz="2200" dirty="0">
                <a:latin typeface="Times New Roman"/>
                <a:ea typeface="Times New Roman"/>
              </a:rPr>
              <a:t>массив өлшемін анықтауға мүмкіндік береді. </a:t>
            </a:r>
            <a:r>
              <a:rPr lang="kk-KZ" sz="2200" dirty="0">
                <a:latin typeface="Courier New"/>
                <a:ea typeface="Times New Roman"/>
              </a:rPr>
              <a:t>System.Array</a:t>
            </a:r>
            <a:r>
              <a:rPr lang="kk-KZ" sz="2200" dirty="0">
                <a:latin typeface="Times New Roman"/>
                <a:ea typeface="Times New Roman"/>
              </a:rPr>
              <a:t> класының ең жиі қолданылатын әдістері </a:t>
            </a:r>
            <a:r>
              <a:rPr lang="kk-KZ" sz="2200" dirty="0" smtClean="0">
                <a:latin typeface="Times New Roman"/>
                <a:ea typeface="Times New Roman"/>
              </a:rPr>
              <a:t>келесі  кестеде </a:t>
            </a:r>
            <a:r>
              <a:rPr lang="kk-KZ" sz="2200" dirty="0">
                <a:latin typeface="Times New Roman"/>
                <a:ea typeface="Times New Roman"/>
              </a:rPr>
              <a:t>көрсетілген. </a:t>
            </a:r>
            <a:endParaRPr lang="ru-RU" sz="2200" dirty="0">
              <a:effectLst/>
              <a:latin typeface="Times New Roman"/>
              <a:ea typeface="Times New Roman"/>
            </a:endParaRPr>
          </a:p>
        </p:txBody>
      </p:sp>
    </p:spTree>
    <p:extLst>
      <p:ext uri="{BB962C8B-B14F-4D97-AF65-F5344CB8AC3E}">
        <p14:creationId xmlns:p14="http://schemas.microsoft.com/office/powerpoint/2010/main" val="38201160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1458921990"/>
              </p:ext>
            </p:extLst>
          </p:nvPr>
        </p:nvGraphicFramePr>
        <p:xfrm>
          <a:off x="323528" y="862576"/>
          <a:ext cx="8568952" cy="5791200"/>
        </p:xfrm>
        <a:graphic>
          <a:graphicData uri="http://schemas.openxmlformats.org/drawingml/2006/table">
            <a:tbl>
              <a:tblPr firstRow="1" firstCol="1" lastRow="1" lastCol="1" bandRow="1" bandCol="1"/>
              <a:tblGrid>
                <a:gridCol w="2756967"/>
                <a:gridCol w="5811985"/>
              </a:tblGrid>
              <a:tr h="144845">
                <a:tc>
                  <a:txBody>
                    <a:bodyPr/>
                    <a:lstStyle/>
                    <a:p>
                      <a:pPr indent="0" algn="ctr">
                        <a:lnSpc>
                          <a:spcPct val="100000"/>
                        </a:lnSpc>
                        <a:spcAft>
                          <a:spcPts val="0"/>
                        </a:spcAft>
                      </a:pPr>
                      <a:r>
                        <a:rPr lang="kk-KZ" sz="1900" dirty="0">
                          <a:effectLst/>
                          <a:latin typeface="Times New Roman"/>
                          <a:ea typeface="Times New Roman"/>
                        </a:rPr>
                        <a:t>Әдіс</a:t>
                      </a:r>
                      <a:endParaRPr lang="ru-RU" sz="1900" dirty="0">
                        <a:effectLst/>
                        <a:latin typeface="Times New Roman"/>
                        <a:ea typeface="Times New Roman"/>
                      </a:endParaRPr>
                    </a:p>
                  </a:txBody>
                  <a:tcPr marL="38588" marR="385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kk-KZ" sz="1900" dirty="0">
                          <a:effectLst/>
                          <a:latin typeface="Times New Roman"/>
                          <a:ea typeface="Times New Roman"/>
                        </a:rPr>
                        <a:t>Сипаттама</a:t>
                      </a:r>
                      <a:endParaRPr lang="ru-RU" sz="1900" dirty="0">
                        <a:effectLst/>
                        <a:latin typeface="Times New Roman"/>
                        <a:ea typeface="Times New Roman"/>
                      </a:endParaRPr>
                    </a:p>
                  </a:txBody>
                  <a:tcPr marL="38588" marR="385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11221">
                <a:tc>
                  <a:txBody>
                    <a:bodyPr/>
                    <a:lstStyle/>
                    <a:p>
                      <a:pPr indent="0" algn="l">
                        <a:lnSpc>
                          <a:spcPct val="100000"/>
                        </a:lnSpc>
                        <a:spcAft>
                          <a:spcPts val="0"/>
                        </a:spcAft>
                      </a:pPr>
                      <a:r>
                        <a:rPr lang="en-US" sz="1900" dirty="0">
                          <a:effectLst/>
                          <a:latin typeface="Times New Roman"/>
                          <a:ea typeface="Times New Roman"/>
                        </a:rPr>
                        <a:t>Static </a:t>
                      </a:r>
                      <a:r>
                        <a:rPr lang="en-US" sz="1900" dirty="0" err="1">
                          <a:effectLst/>
                          <a:latin typeface="Times New Roman"/>
                          <a:ea typeface="Times New Roman"/>
                        </a:rPr>
                        <a:t>int</a:t>
                      </a:r>
                      <a:r>
                        <a:rPr lang="en-US" sz="1900" dirty="0">
                          <a:effectLst/>
                          <a:latin typeface="Times New Roman"/>
                          <a:ea typeface="Times New Roman"/>
                        </a:rPr>
                        <a:t> </a:t>
                      </a:r>
                      <a:r>
                        <a:rPr lang="en-US" sz="1900" b="1" dirty="0" err="1">
                          <a:effectLst/>
                          <a:latin typeface="Times New Roman"/>
                          <a:ea typeface="Times New Roman"/>
                        </a:rPr>
                        <a:t>BinarySearch</a:t>
                      </a:r>
                      <a:r>
                        <a:rPr lang="en-US" sz="1900" dirty="0">
                          <a:effectLst/>
                          <a:latin typeface="Times New Roman"/>
                          <a:ea typeface="Times New Roman"/>
                        </a:rPr>
                        <a:t> (Array, object, </a:t>
                      </a:r>
                      <a:r>
                        <a:rPr lang="en-US" sz="1900" dirty="0" err="1">
                          <a:effectLst/>
                          <a:latin typeface="Times New Roman"/>
                          <a:ea typeface="Times New Roman"/>
                        </a:rPr>
                        <a:t>IComparer</a:t>
                      </a:r>
                      <a:r>
                        <a:rPr lang="en-US" sz="1900" dirty="0">
                          <a:effectLst/>
                          <a:latin typeface="Times New Roman"/>
                          <a:ea typeface="Times New Roman"/>
                        </a:rPr>
                        <a:t>);</a:t>
                      </a:r>
                      <a:endParaRPr lang="ru-RU" sz="1900" dirty="0">
                        <a:effectLst/>
                        <a:latin typeface="Times New Roman"/>
                        <a:ea typeface="Times New Roman"/>
                      </a:endParaRPr>
                    </a:p>
                  </a:txBody>
                  <a:tcPr marL="38588" marR="385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l">
                        <a:lnSpc>
                          <a:spcPct val="100000"/>
                        </a:lnSpc>
                        <a:spcAft>
                          <a:spcPts val="0"/>
                        </a:spcAft>
                      </a:pPr>
                      <a:r>
                        <a:rPr lang="ru-RU" sz="1900">
                          <a:effectLst/>
                          <a:latin typeface="Times New Roman"/>
                          <a:ea typeface="Times New Roman"/>
                        </a:rPr>
                        <a:t>Ек</a:t>
                      </a:r>
                      <a:r>
                        <a:rPr lang="kk-KZ" sz="1900">
                          <a:effectLst/>
                          <a:latin typeface="Times New Roman"/>
                          <a:ea typeface="Times New Roman"/>
                        </a:rPr>
                        <a:t>ілік іздеу әдісі. Сұрыпталған бір өлшемді Array массивінде IComparer интерфейсі арқылы object элементін іздейді және элемент индексін қайтарады, егер элемент табылмаса теріс санды қайтарады.</a:t>
                      </a:r>
                      <a:endParaRPr lang="ru-RU" sz="1900">
                        <a:effectLst/>
                        <a:latin typeface="Times New Roman"/>
                        <a:ea typeface="Times New Roman"/>
                      </a:endParaRPr>
                    </a:p>
                  </a:txBody>
                  <a:tcPr marL="38588" marR="385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6733">
                <a:tc>
                  <a:txBody>
                    <a:bodyPr/>
                    <a:lstStyle/>
                    <a:p>
                      <a:pPr indent="0" algn="l">
                        <a:lnSpc>
                          <a:spcPct val="100000"/>
                        </a:lnSpc>
                        <a:spcAft>
                          <a:spcPts val="0"/>
                        </a:spcAft>
                      </a:pPr>
                      <a:r>
                        <a:rPr lang="en-US" sz="1900" dirty="0">
                          <a:effectLst/>
                          <a:latin typeface="Times New Roman"/>
                          <a:ea typeface="Times New Roman"/>
                        </a:rPr>
                        <a:t>public static void </a:t>
                      </a:r>
                      <a:r>
                        <a:rPr lang="en-US" sz="1900" b="1" dirty="0" err="1">
                          <a:effectLst/>
                          <a:latin typeface="Times New Roman"/>
                          <a:ea typeface="Times New Roman"/>
                        </a:rPr>
                        <a:t>CopyTo</a:t>
                      </a:r>
                      <a:r>
                        <a:rPr lang="en-US" sz="1900" dirty="0">
                          <a:effectLst/>
                          <a:latin typeface="Times New Roman"/>
                          <a:ea typeface="Times New Roman"/>
                        </a:rPr>
                        <a:t> (Array, Index);</a:t>
                      </a:r>
                      <a:endParaRPr lang="ru-RU" sz="1900" dirty="0">
                        <a:effectLst/>
                        <a:latin typeface="Times New Roman"/>
                        <a:ea typeface="Times New Roman"/>
                      </a:endParaRPr>
                    </a:p>
                  </a:txBody>
                  <a:tcPr marL="38588" marR="385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l">
                        <a:lnSpc>
                          <a:spcPct val="100000"/>
                        </a:lnSpc>
                        <a:spcAft>
                          <a:spcPts val="0"/>
                        </a:spcAft>
                      </a:pPr>
                      <a:r>
                        <a:rPr lang="kk-KZ" sz="1900">
                          <a:effectLst/>
                          <a:latin typeface="Times New Roman"/>
                          <a:ea typeface="Times New Roman"/>
                        </a:rPr>
                        <a:t>Ағымдағы бір өлшемді массивтен барлық элементтерді Array массивіне Index индексінен бастап көшіреміз. </a:t>
                      </a:r>
                      <a:endParaRPr lang="ru-RU" sz="1900">
                        <a:effectLst/>
                        <a:latin typeface="Times New Roman"/>
                        <a:ea typeface="Times New Roman"/>
                      </a:endParaRPr>
                    </a:p>
                  </a:txBody>
                  <a:tcPr marL="38588" marR="385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75710">
                <a:tc>
                  <a:txBody>
                    <a:bodyPr/>
                    <a:lstStyle/>
                    <a:p>
                      <a:pPr indent="0" algn="l">
                        <a:lnSpc>
                          <a:spcPct val="100000"/>
                        </a:lnSpc>
                        <a:spcAft>
                          <a:spcPts val="0"/>
                        </a:spcAft>
                      </a:pPr>
                      <a:r>
                        <a:rPr lang="en-US" sz="1900" dirty="0">
                          <a:effectLst/>
                          <a:latin typeface="Times New Roman"/>
                          <a:ea typeface="Times New Roman"/>
                        </a:rPr>
                        <a:t>public static Array </a:t>
                      </a:r>
                      <a:r>
                        <a:rPr lang="en-US" sz="1900" b="1" dirty="0" err="1">
                          <a:effectLst/>
                          <a:latin typeface="Times New Roman"/>
                          <a:ea typeface="Times New Roman"/>
                        </a:rPr>
                        <a:t>CreateInstance</a:t>
                      </a:r>
                      <a:r>
                        <a:rPr lang="en-US" sz="1900" dirty="0">
                          <a:effectLst/>
                          <a:latin typeface="Times New Roman"/>
                          <a:ea typeface="Times New Roman"/>
                        </a:rPr>
                        <a:t>(Type </a:t>
                      </a:r>
                      <a:r>
                        <a:rPr lang="en-US" sz="1900" dirty="0" err="1">
                          <a:effectLst/>
                          <a:latin typeface="Times New Roman"/>
                          <a:ea typeface="Times New Roman"/>
                        </a:rPr>
                        <a:t>ElementsType</a:t>
                      </a:r>
                      <a:r>
                        <a:rPr lang="en-US" sz="1900" dirty="0">
                          <a:effectLst/>
                          <a:latin typeface="Times New Roman"/>
                          <a:ea typeface="Times New Roman"/>
                        </a:rPr>
                        <a:t>, </a:t>
                      </a:r>
                      <a:r>
                        <a:rPr lang="en-US" sz="1900" dirty="0" err="1">
                          <a:effectLst/>
                          <a:latin typeface="Times New Roman"/>
                          <a:ea typeface="Times New Roman"/>
                        </a:rPr>
                        <a:t>int</a:t>
                      </a:r>
                      <a:r>
                        <a:rPr lang="en-US" sz="1900" dirty="0">
                          <a:effectLst/>
                          <a:latin typeface="Times New Roman"/>
                          <a:ea typeface="Times New Roman"/>
                        </a:rPr>
                        <a:t>[] Lengths, </a:t>
                      </a:r>
                      <a:r>
                        <a:rPr lang="en-US" sz="1900" dirty="0" err="1">
                          <a:effectLst/>
                          <a:latin typeface="Times New Roman"/>
                          <a:ea typeface="Times New Roman"/>
                        </a:rPr>
                        <a:t>int</a:t>
                      </a:r>
                      <a:r>
                        <a:rPr lang="en-US" sz="1900" dirty="0">
                          <a:effectLst/>
                          <a:latin typeface="Times New Roman"/>
                          <a:ea typeface="Times New Roman"/>
                        </a:rPr>
                        <a:t>[] </a:t>
                      </a:r>
                      <a:r>
                        <a:rPr lang="en-US" sz="1900" dirty="0" err="1">
                          <a:effectLst/>
                          <a:latin typeface="Times New Roman"/>
                          <a:ea typeface="Times New Roman"/>
                        </a:rPr>
                        <a:t>LowerBounds</a:t>
                      </a:r>
                      <a:r>
                        <a:rPr lang="en-US" sz="1900" dirty="0">
                          <a:effectLst/>
                          <a:latin typeface="Times New Roman"/>
                          <a:ea typeface="Times New Roman"/>
                        </a:rPr>
                        <a:t>);</a:t>
                      </a:r>
                      <a:endParaRPr lang="ru-RU" sz="1900" dirty="0">
                        <a:effectLst/>
                        <a:latin typeface="Times New Roman"/>
                        <a:ea typeface="Times New Roman"/>
                      </a:endParaRPr>
                    </a:p>
                  </a:txBody>
                  <a:tcPr marL="38588" marR="385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l">
                        <a:lnSpc>
                          <a:spcPct val="100000"/>
                        </a:lnSpc>
                        <a:spcAft>
                          <a:spcPts val="0"/>
                        </a:spcAft>
                      </a:pPr>
                      <a:r>
                        <a:rPr lang="kk-KZ" sz="1900">
                          <a:effectLst/>
                          <a:latin typeface="Times New Roman"/>
                          <a:ea typeface="Times New Roman"/>
                        </a:rPr>
                        <a:t>Әрбір өлшемі бойынша элементтер саны Lengths және </a:t>
                      </a:r>
                      <a:r>
                        <a:rPr lang="ru-RU" sz="1900">
                          <a:effectLst/>
                          <a:latin typeface="Times New Roman"/>
                          <a:ea typeface="Times New Roman"/>
                        </a:rPr>
                        <a:t>Индекс</a:t>
                      </a:r>
                      <a:r>
                        <a:rPr lang="kk-KZ" sz="1900">
                          <a:effectLst/>
                          <a:latin typeface="Times New Roman"/>
                          <a:ea typeface="Times New Roman"/>
                        </a:rPr>
                        <a:t>тердің төменгі шегі </a:t>
                      </a:r>
                      <a:r>
                        <a:rPr lang="en-US" sz="1900">
                          <a:effectLst/>
                          <a:latin typeface="Times New Roman"/>
                          <a:ea typeface="Times New Roman"/>
                        </a:rPr>
                        <a:t>LowerBounds</a:t>
                      </a:r>
                      <a:r>
                        <a:rPr lang="kk-KZ" sz="1900">
                          <a:effectLst/>
                          <a:latin typeface="Times New Roman"/>
                          <a:ea typeface="Times New Roman"/>
                        </a:rPr>
                        <a:t> болатын, ElementsType типіндегі элементтерден тұратын көп өлшемді массивті құрайды. </a:t>
                      </a:r>
                      <a:endParaRPr lang="ru-RU" sz="1900">
                        <a:effectLst/>
                        <a:latin typeface="Times New Roman"/>
                        <a:ea typeface="Times New Roman"/>
                      </a:endParaRPr>
                    </a:p>
                    <a:p>
                      <a:pPr indent="0" algn="l">
                        <a:lnSpc>
                          <a:spcPct val="100000"/>
                        </a:lnSpc>
                        <a:spcAft>
                          <a:spcPts val="0"/>
                        </a:spcAft>
                      </a:pPr>
                      <a:r>
                        <a:rPr lang="kk-KZ" sz="1900">
                          <a:effectLst/>
                          <a:latin typeface="Times New Roman"/>
                          <a:ea typeface="Times New Roman"/>
                        </a:rPr>
                        <a:t>Қайта жүктелетін әдістер индекстері 0-ден басталады бір өлшемді және екі өлшемді массивтерді құруға мүмкіндік береді.</a:t>
                      </a:r>
                      <a:endParaRPr lang="ru-RU" sz="1900">
                        <a:effectLst/>
                        <a:latin typeface="Times New Roman"/>
                        <a:ea typeface="Times New Roman"/>
                      </a:endParaRPr>
                    </a:p>
                  </a:txBody>
                  <a:tcPr marL="38588" marR="385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6733">
                <a:tc>
                  <a:txBody>
                    <a:bodyPr/>
                    <a:lstStyle/>
                    <a:p>
                      <a:pPr indent="0" algn="l">
                        <a:lnSpc>
                          <a:spcPct val="100000"/>
                        </a:lnSpc>
                        <a:spcAft>
                          <a:spcPts val="0"/>
                        </a:spcAft>
                      </a:pPr>
                      <a:r>
                        <a:rPr lang="ru-RU" sz="1900" dirty="0" err="1">
                          <a:effectLst/>
                          <a:latin typeface="Times New Roman"/>
                          <a:ea typeface="Times New Roman"/>
                        </a:rPr>
                        <a:t>public</a:t>
                      </a:r>
                      <a:r>
                        <a:rPr lang="ru-RU" sz="1900" dirty="0">
                          <a:effectLst/>
                          <a:latin typeface="Times New Roman"/>
                          <a:ea typeface="Times New Roman"/>
                        </a:rPr>
                        <a:t> </a:t>
                      </a:r>
                      <a:r>
                        <a:rPr lang="ru-RU" sz="1900" dirty="0" err="1">
                          <a:effectLst/>
                          <a:latin typeface="Times New Roman"/>
                          <a:ea typeface="Times New Roman"/>
                        </a:rPr>
                        <a:t>int</a:t>
                      </a:r>
                      <a:r>
                        <a:rPr lang="ru-RU" sz="1900" dirty="0">
                          <a:effectLst/>
                          <a:latin typeface="Times New Roman"/>
                          <a:ea typeface="Times New Roman"/>
                        </a:rPr>
                        <a:t> </a:t>
                      </a:r>
                      <a:r>
                        <a:rPr lang="ru-RU" sz="1900" b="1" dirty="0" err="1">
                          <a:effectLst/>
                          <a:latin typeface="Times New Roman"/>
                          <a:ea typeface="Times New Roman"/>
                        </a:rPr>
                        <a:t>GetLowerBound</a:t>
                      </a:r>
                      <a:r>
                        <a:rPr lang="ru-RU" sz="1900" dirty="0">
                          <a:effectLst/>
                          <a:latin typeface="Times New Roman"/>
                          <a:ea typeface="Times New Roman"/>
                        </a:rPr>
                        <a:t> (</a:t>
                      </a:r>
                      <a:r>
                        <a:rPr lang="ru-RU" sz="1900" dirty="0" err="1">
                          <a:effectLst/>
                          <a:latin typeface="Times New Roman"/>
                          <a:ea typeface="Times New Roman"/>
                        </a:rPr>
                        <a:t>Dimension</a:t>
                      </a:r>
                      <a:r>
                        <a:rPr lang="ru-RU" sz="1900" dirty="0">
                          <a:effectLst/>
                          <a:latin typeface="Times New Roman"/>
                          <a:ea typeface="Times New Roman"/>
                        </a:rPr>
                        <a:t>);</a:t>
                      </a:r>
                    </a:p>
                  </a:txBody>
                  <a:tcPr marL="38588" marR="385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l">
                        <a:lnSpc>
                          <a:spcPct val="100000"/>
                        </a:lnSpc>
                        <a:spcAft>
                          <a:spcPts val="0"/>
                        </a:spcAft>
                      </a:pPr>
                      <a:r>
                        <a:rPr lang="kk-KZ" sz="1900">
                          <a:effectLst/>
                          <a:latin typeface="Times New Roman"/>
                          <a:ea typeface="Times New Roman"/>
                        </a:rPr>
                        <a:t>Dimension өлшемі бойынша индекстің ең кіші мәнін қайтарады. </a:t>
                      </a:r>
                      <a:endParaRPr lang="ru-RU" sz="1900">
                        <a:effectLst/>
                        <a:latin typeface="Times New Roman"/>
                        <a:ea typeface="Times New Roman"/>
                      </a:endParaRPr>
                    </a:p>
                  </a:txBody>
                  <a:tcPr marL="38588" marR="385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6733">
                <a:tc>
                  <a:txBody>
                    <a:bodyPr/>
                    <a:lstStyle/>
                    <a:p>
                      <a:pPr indent="0" algn="l">
                        <a:lnSpc>
                          <a:spcPct val="100000"/>
                        </a:lnSpc>
                        <a:spcAft>
                          <a:spcPts val="0"/>
                        </a:spcAft>
                      </a:pPr>
                      <a:r>
                        <a:rPr lang="ru-RU" sz="1900">
                          <a:effectLst/>
                          <a:latin typeface="Times New Roman"/>
                          <a:ea typeface="Times New Roman"/>
                        </a:rPr>
                        <a:t>public int GetUpperBound (Dimension);</a:t>
                      </a:r>
                    </a:p>
                  </a:txBody>
                  <a:tcPr marL="38588" marR="385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l">
                        <a:lnSpc>
                          <a:spcPct val="100000"/>
                        </a:lnSpc>
                        <a:spcAft>
                          <a:spcPts val="0"/>
                        </a:spcAft>
                      </a:pPr>
                      <a:r>
                        <a:rPr lang="ru-RU" sz="1900" dirty="0" err="1">
                          <a:effectLst/>
                          <a:latin typeface="Times New Roman"/>
                          <a:ea typeface="Times New Roman"/>
                        </a:rPr>
                        <a:t>Dimension</a:t>
                      </a:r>
                      <a:r>
                        <a:rPr lang="ru-RU" sz="1900" dirty="0">
                          <a:effectLst/>
                          <a:latin typeface="Times New Roman"/>
                          <a:ea typeface="Times New Roman"/>
                        </a:rPr>
                        <a:t> </a:t>
                      </a:r>
                      <a:r>
                        <a:rPr lang="kk-KZ" sz="1900" dirty="0">
                          <a:effectLst/>
                          <a:latin typeface="Times New Roman"/>
                          <a:ea typeface="Times New Roman"/>
                        </a:rPr>
                        <a:t>ө</a:t>
                      </a:r>
                      <a:r>
                        <a:rPr lang="ru-RU" sz="1900" dirty="0" err="1">
                          <a:effectLst/>
                          <a:latin typeface="Times New Roman"/>
                          <a:ea typeface="Times New Roman"/>
                        </a:rPr>
                        <a:t>лшем</a:t>
                      </a:r>
                      <a:r>
                        <a:rPr lang="kk-KZ" sz="1900" dirty="0">
                          <a:effectLst/>
                          <a:latin typeface="Times New Roman"/>
                          <a:ea typeface="Times New Roman"/>
                        </a:rPr>
                        <a:t>інде </a:t>
                      </a:r>
                      <a:r>
                        <a:rPr lang="ru-RU" sz="1900" dirty="0">
                          <a:effectLst/>
                          <a:latin typeface="Times New Roman"/>
                          <a:ea typeface="Times New Roman"/>
                        </a:rPr>
                        <a:t>индекс</a:t>
                      </a:r>
                      <a:r>
                        <a:rPr lang="kk-KZ" sz="1900" dirty="0">
                          <a:effectLst/>
                          <a:latin typeface="Times New Roman"/>
                          <a:ea typeface="Times New Roman"/>
                        </a:rPr>
                        <a:t>тің ең үлен мәнін қайтарады. </a:t>
                      </a:r>
                      <a:endParaRPr lang="ru-RU" sz="1900" dirty="0">
                        <a:effectLst/>
                        <a:latin typeface="Times New Roman"/>
                        <a:ea typeface="Times New Roman"/>
                      </a:endParaRPr>
                    </a:p>
                    <a:p>
                      <a:pPr indent="0" algn="l">
                        <a:lnSpc>
                          <a:spcPct val="100000"/>
                        </a:lnSpc>
                        <a:spcAft>
                          <a:spcPts val="0"/>
                        </a:spcAft>
                      </a:pPr>
                      <a:r>
                        <a:rPr lang="kk-KZ" sz="1900" dirty="0">
                          <a:effectLst/>
                          <a:latin typeface="Times New Roman"/>
                          <a:ea typeface="Times New Roman"/>
                        </a:rPr>
                        <a:t> </a:t>
                      </a:r>
                      <a:endParaRPr lang="ru-RU" sz="1900" dirty="0">
                        <a:effectLst/>
                        <a:latin typeface="Times New Roman"/>
                        <a:ea typeface="Times New Roman"/>
                      </a:endParaRPr>
                    </a:p>
                  </a:txBody>
                  <a:tcPr marL="38588" marR="385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Прямоугольник 2"/>
          <p:cNvSpPr/>
          <p:nvPr/>
        </p:nvSpPr>
        <p:spPr>
          <a:xfrm>
            <a:off x="323528" y="485212"/>
            <a:ext cx="5983369" cy="369332"/>
          </a:xfrm>
          <a:prstGeom prst="rect">
            <a:avLst/>
          </a:prstGeom>
        </p:spPr>
        <p:txBody>
          <a:bodyPr wrap="none">
            <a:spAutoFit/>
          </a:bodyPr>
          <a:lstStyle/>
          <a:p>
            <a:r>
              <a:rPr lang="kk-KZ" b="1" dirty="0">
                <a:latin typeface="Times New Roman" pitchFamily="18" charset="0"/>
                <a:cs typeface="Times New Roman" pitchFamily="18" charset="0"/>
              </a:rPr>
              <a:t>System.Array класының ең жиі қолданылатын </a:t>
            </a:r>
            <a:r>
              <a:rPr lang="kk-KZ" b="1" dirty="0" smtClean="0">
                <a:latin typeface="Times New Roman" pitchFamily="18" charset="0"/>
                <a:cs typeface="Times New Roman" pitchFamily="18" charset="0"/>
              </a:rPr>
              <a:t> әдістері</a:t>
            </a:r>
            <a:endParaRPr lang="ru-RU" b="1" dirty="0">
              <a:latin typeface="Times New Roman" pitchFamily="18" charset="0"/>
              <a:cs typeface="Times New Roman" pitchFamily="18" charset="0"/>
            </a:endParaRPr>
          </a:p>
        </p:txBody>
      </p:sp>
      <p:sp>
        <p:nvSpPr>
          <p:cNvPr id="4" name="Прямоугольник 3"/>
          <p:cNvSpPr/>
          <p:nvPr/>
        </p:nvSpPr>
        <p:spPr>
          <a:xfrm>
            <a:off x="323528" y="0"/>
            <a:ext cx="8568952" cy="400110"/>
          </a:xfrm>
          <a:prstGeom prst="rect">
            <a:avLst/>
          </a:prstGeom>
        </p:spPr>
        <p:txBody>
          <a:bodyPr wrap="square">
            <a:spAutoFit/>
          </a:bodyPr>
          <a:lstStyle/>
          <a:p>
            <a:pPr algn="ctr"/>
            <a:r>
              <a:rPr lang="en-US" sz="2000" b="1" dirty="0" smtClean="0">
                <a:latin typeface="Times New Roman" pitchFamily="18" charset="0"/>
                <a:cs typeface="Times New Roman" pitchFamily="18" charset="0"/>
              </a:rPr>
              <a:t>C</a:t>
            </a:r>
            <a:r>
              <a:rPr lang="ru-RU" sz="2000" b="1" dirty="0" smtClean="0">
                <a:latin typeface="Times New Roman" pitchFamily="18" charset="0"/>
                <a:cs typeface="Times New Roman" pitchFamily="18" charset="0"/>
              </a:rPr>
              <a:t>#</a:t>
            </a:r>
            <a:r>
              <a:rPr lang="en-US" sz="2000" b="1" dirty="0" smtClean="0">
                <a:latin typeface="Times New Roman" pitchFamily="18" charset="0"/>
                <a:cs typeface="Times New Roman" pitchFamily="18" charset="0"/>
              </a:rPr>
              <a:t> </a:t>
            </a:r>
            <a:r>
              <a:rPr lang="kk-KZ" sz="2000" b="1" dirty="0" smtClean="0">
                <a:latin typeface="Times New Roman" pitchFamily="18" charset="0"/>
                <a:cs typeface="Times New Roman" pitchFamily="18" charset="0"/>
              </a:rPr>
              <a:t>ТІЛІНІҢ </a:t>
            </a:r>
            <a:r>
              <a:rPr lang="ru-RU" sz="2000" b="1" dirty="0" smtClean="0">
                <a:latin typeface="Times New Roman" pitchFamily="18" charset="0"/>
                <a:cs typeface="Times New Roman" pitchFamily="18" charset="0"/>
              </a:rPr>
              <a:t>СТАНДАРТТЫ МАССИВТЕРІ</a:t>
            </a:r>
            <a:endParaRPr lang="ru-RU" sz="2000" b="1" dirty="0">
              <a:latin typeface="Times New Roman" pitchFamily="18" charset="0"/>
              <a:cs typeface="Times New Roman" pitchFamily="18" charset="0"/>
            </a:endParaRPr>
          </a:p>
        </p:txBody>
      </p:sp>
    </p:spTree>
    <p:extLst>
      <p:ext uri="{BB962C8B-B14F-4D97-AF65-F5344CB8AC3E}">
        <p14:creationId xmlns:p14="http://schemas.microsoft.com/office/powerpoint/2010/main" val="33991836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1927072743"/>
              </p:ext>
            </p:extLst>
          </p:nvPr>
        </p:nvGraphicFramePr>
        <p:xfrm>
          <a:off x="683568" y="1268760"/>
          <a:ext cx="7560840" cy="3855720"/>
        </p:xfrm>
        <a:graphic>
          <a:graphicData uri="http://schemas.openxmlformats.org/drawingml/2006/table">
            <a:tbl>
              <a:tblPr firstRow="1" firstCol="1" lastRow="1" lastCol="1" bandRow="1" bandCol="1"/>
              <a:tblGrid>
                <a:gridCol w="2198746"/>
                <a:gridCol w="5362094"/>
              </a:tblGrid>
              <a:tr h="364489">
                <a:tc>
                  <a:txBody>
                    <a:bodyPr/>
                    <a:lstStyle/>
                    <a:p>
                      <a:pPr indent="0" algn="l">
                        <a:lnSpc>
                          <a:spcPct val="115000"/>
                        </a:lnSpc>
                        <a:spcAft>
                          <a:spcPts val="0"/>
                        </a:spcAft>
                      </a:pPr>
                      <a:r>
                        <a:rPr lang="en-US" sz="2000" dirty="0">
                          <a:effectLst/>
                          <a:latin typeface="Times New Roman"/>
                          <a:ea typeface="Times New Roman"/>
                        </a:rPr>
                        <a:t>public static void </a:t>
                      </a:r>
                      <a:r>
                        <a:rPr lang="en-US" sz="2000" b="1" dirty="0">
                          <a:effectLst/>
                          <a:latin typeface="Times New Roman"/>
                          <a:ea typeface="Times New Roman"/>
                        </a:rPr>
                        <a:t>Reverse</a:t>
                      </a:r>
                      <a:r>
                        <a:rPr lang="en-US" sz="2000" dirty="0">
                          <a:effectLst/>
                          <a:latin typeface="Times New Roman"/>
                          <a:ea typeface="Times New Roman"/>
                        </a:rPr>
                        <a:t> (Array);</a:t>
                      </a:r>
                      <a:endParaRPr lang="ru-RU" sz="2000" dirty="0">
                        <a:effectLst/>
                        <a:latin typeface="Times New Roman"/>
                        <a:ea typeface="Times New Roman"/>
                      </a:endParaRPr>
                    </a:p>
                  </a:txBody>
                  <a:tcPr marL="38588" marR="385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l">
                        <a:lnSpc>
                          <a:spcPct val="115000"/>
                        </a:lnSpc>
                        <a:spcAft>
                          <a:spcPts val="0"/>
                        </a:spcAft>
                      </a:pPr>
                      <a:r>
                        <a:rPr lang="kk-KZ" sz="2000" dirty="0">
                          <a:effectLst/>
                          <a:latin typeface="Times New Roman"/>
                          <a:ea typeface="Times New Roman"/>
                        </a:rPr>
                        <a:t>Бір өлшемді Array массивінің элементтер тәртібін кері орналастырады. </a:t>
                      </a:r>
                      <a:endParaRPr lang="ru-RU" sz="2000" dirty="0">
                        <a:effectLst/>
                        <a:latin typeface="Times New Roman"/>
                        <a:ea typeface="Times New Roman"/>
                      </a:endParaRPr>
                    </a:p>
                  </a:txBody>
                  <a:tcPr marL="38588" marR="385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4489">
                <a:tc>
                  <a:txBody>
                    <a:bodyPr/>
                    <a:lstStyle/>
                    <a:p>
                      <a:pPr indent="0" algn="l">
                        <a:lnSpc>
                          <a:spcPct val="115000"/>
                        </a:lnSpc>
                        <a:spcAft>
                          <a:spcPts val="0"/>
                        </a:spcAft>
                      </a:pPr>
                      <a:r>
                        <a:rPr lang="en-US" sz="2000" dirty="0">
                          <a:effectLst/>
                          <a:latin typeface="Times New Roman"/>
                          <a:ea typeface="Times New Roman"/>
                        </a:rPr>
                        <a:t>public static void </a:t>
                      </a:r>
                      <a:r>
                        <a:rPr lang="en-US" sz="2000" b="1" dirty="0">
                          <a:effectLst/>
                          <a:latin typeface="Times New Roman"/>
                          <a:ea typeface="Times New Roman"/>
                        </a:rPr>
                        <a:t>Sort</a:t>
                      </a:r>
                      <a:r>
                        <a:rPr lang="en-US" sz="2000" dirty="0">
                          <a:effectLst/>
                          <a:latin typeface="Times New Roman"/>
                          <a:ea typeface="Times New Roman"/>
                        </a:rPr>
                        <a:t> (Array);</a:t>
                      </a:r>
                      <a:endParaRPr lang="ru-RU" sz="2000" dirty="0">
                        <a:effectLst/>
                        <a:latin typeface="Times New Roman"/>
                        <a:ea typeface="Times New Roman"/>
                      </a:endParaRPr>
                    </a:p>
                  </a:txBody>
                  <a:tcPr marL="38588" marR="385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l">
                        <a:lnSpc>
                          <a:spcPct val="115000"/>
                        </a:lnSpc>
                        <a:spcAft>
                          <a:spcPts val="0"/>
                        </a:spcAft>
                      </a:pPr>
                      <a:r>
                        <a:rPr lang="kk-KZ" sz="2000" dirty="0">
                          <a:effectLst/>
                          <a:latin typeface="Times New Roman"/>
                          <a:ea typeface="Times New Roman"/>
                        </a:rPr>
                        <a:t>Бір өлшемді </a:t>
                      </a:r>
                      <a:r>
                        <a:rPr lang="en-US" sz="2000" dirty="0">
                          <a:effectLst/>
                          <a:latin typeface="Times New Roman"/>
                          <a:ea typeface="Times New Roman"/>
                        </a:rPr>
                        <a:t>Array </a:t>
                      </a:r>
                      <a:r>
                        <a:rPr lang="ru-RU" sz="2000" dirty="0">
                          <a:effectLst/>
                          <a:latin typeface="Times New Roman"/>
                          <a:ea typeface="Times New Roman"/>
                        </a:rPr>
                        <a:t>массив</a:t>
                      </a:r>
                      <a:r>
                        <a:rPr lang="kk-KZ" sz="2000" dirty="0">
                          <a:effectLst/>
                          <a:latin typeface="Times New Roman"/>
                          <a:ea typeface="Times New Roman"/>
                        </a:rPr>
                        <a:t>ін сұрыптайды</a:t>
                      </a:r>
                      <a:endParaRPr lang="ru-RU" sz="2000" dirty="0">
                        <a:effectLst/>
                        <a:latin typeface="Times New Roman"/>
                        <a:ea typeface="Times New Roman"/>
                      </a:endParaRPr>
                    </a:p>
                  </a:txBody>
                  <a:tcPr marL="38588" marR="385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28977">
                <a:tc>
                  <a:txBody>
                    <a:bodyPr/>
                    <a:lstStyle/>
                    <a:p>
                      <a:pPr indent="0" algn="l">
                        <a:lnSpc>
                          <a:spcPct val="115000"/>
                        </a:lnSpc>
                        <a:spcAft>
                          <a:spcPts val="0"/>
                        </a:spcAft>
                      </a:pPr>
                      <a:r>
                        <a:rPr lang="en-US" sz="2000" dirty="0">
                          <a:effectLst/>
                          <a:latin typeface="Times New Roman"/>
                          <a:ea typeface="Times New Roman"/>
                        </a:rPr>
                        <a:t>public static void </a:t>
                      </a:r>
                      <a:r>
                        <a:rPr lang="en-US" sz="2000" b="1" dirty="0">
                          <a:effectLst/>
                          <a:latin typeface="Times New Roman"/>
                          <a:ea typeface="Times New Roman"/>
                        </a:rPr>
                        <a:t>Clear</a:t>
                      </a:r>
                      <a:r>
                        <a:rPr lang="en-US" sz="2000" dirty="0">
                          <a:effectLst/>
                          <a:latin typeface="Times New Roman"/>
                          <a:ea typeface="Times New Roman"/>
                        </a:rPr>
                        <a:t> (Array, Index, Length);</a:t>
                      </a:r>
                      <a:endParaRPr lang="ru-RU" sz="2000" dirty="0">
                        <a:effectLst/>
                        <a:latin typeface="Times New Roman"/>
                        <a:ea typeface="Times New Roman"/>
                      </a:endParaRPr>
                    </a:p>
                  </a:txBody>
                  <a:tcPr marL="38588" marR="385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l">
                        <a:lnSpc>
                          <a:spcPct val="115000"/>
                        </a:lnSpc>
                        <a:spcAft>
                          <a:spcPts val="0"/>
                        </a:spcAft>
                      </a:pPr>
                      <a:r>
                        <a:rPr lang="kk-KZ" sz="2000" dirty="0">
                          <a:effectLst/>
                          <a:latin typeface="Times New Roman"/>
                          <a:ea typeface="Times New Roman"/>
                        </a:rPr>
                        <a:t>Массивті тазарту. Бір өлшемді Array массивінде Length элементтерін орналастырамыз. Элементтер типіне қарай Index элементінен бастап мәндері 0, false немесе null болады. </a:t>
                      </a:r>
                      <a:endParaRPr lang="ru-RU" sz="2000" dirty="0">
                        <a:effectLst/>
                        <a:latin typeface="Times New Roman"/>
                        <a:ea typeface="Times New Roman"/>
                      </a:endParaRPr>
                    </a:p>
                  </a:txBody>
                  <a:tcPr marL="38588" marR="385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6733">
                <a:tc>
                  <a:txBody>
                    <a:bodyPr/>
                    <a:lstStyle/>
                    <a:p>
                      <a:pPr indent="0" algn="l">
                        <a:lnSpc>
                          <a:spcPct val="115000"/>
                        </a:lnSpc>
                        <a:spcAft>
                          <a:spcPts val="0"/>
                        </a:spcAft>
                      </a:pPr>
                      <a:r>
                        <a:rPr lang="ru-RU" sz="2000" dirty="0" err="1">
                          <a:effectLst/>
                          <a:latin typeface="Times New Roman"/>
                          <a:ea typeface="Times New Roman"/>
                        </a:rPr>
                        <a:t>public</a:t>
                      </a:r>
                      <a:r>
                        <a:rPr lang="ru-RU" sz="2000" dirty="0">
                          <a:effectLst/>
                          <a:latin typeface="Times New Roman"/>
                          <a:ea typeface="Times New Roman"/>
                        </a:rPr>
                        <a:t> </a:t>
                      </a:r>
                      <a:r>
                        <a:rPr lang="ru-RU" sz="2000" dirty="0" err="1">
                          <a:effectLst/>
                          <a:latin typeface="Times New Roman"/>
                          <a:ea typeface="Times New Roman"/>
                        </a:rPr>
                        <a:t>int</a:t>
                      </a:r>
                      <a:r>
                        <a:rPr lang="ru-RU" sz="2000" dirty="0">
                          <a:effectLst/>
                          <a:latin typeface="Times New Roman"/>
                          <a:ea typeface="Times New Roman"/>
                        </a:rPr>
                        <a:t> </a:t>
                      </a:r>
                      <a:r>
                        <a:rPr lang="ru-RU" sz="2000" b="1" dirty="0" err="1">
                          <a:effectLst/>
                          <a:latin typeface="Times New Roman"/>
                          <a:ea typeface="Times New Roman"/>
                        </a:rPr>
                        <a:t>GetLenght</a:t>
                      </a:r>
                      <a:r>
                        <a:rPr lang="ru-RU" sz="2000" dirty="0">
                          <a:effectLst/>
                          <a:latin typeface="Times New Roman"/>
                          <a:ea typeface="Times New Roman"/>
                        </a:rPr>
                        <a:t> (</a:t>
                      </a:r>
                      <a:r>
                        <a:rPr lang="ru-RU" sz="2000" dirty="0" err="1">
                          <a:effectLst/>
                          <a:latin typeface="Times New Roman"/>
                          <a:ea typeface="Times New Roman"/>
                        </a:rPr>
                        <a:t>Dimension</a:t>
                      </a:r>
                      <a:r>
                        <a:rPr lang="ru-RU" sz="2000" dirty="0">
                          <a:effectLst/>
                          <a:latin typeface="Times New Roman"/>
                          <a:ea typeface="Times New Roman"/>
                        </a:rPr>
                        <a:t>);</a:t>
                      </a:r>
                    </a:p>
                  </a:txBody>
                  <a:tcPr marL="38588" marR="385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l">
                        <a:lnSpc>
                          <a:spcPct val="115000"/>
                        </a:lnSpc>
                        <a:spcAft>
                          <a:spcPts val="0"/>
                        </a:spcAft>
                      </a:pPr>
                      <a:r>
                        <a:rPr lang="kk-KZ" sz="2000" dirty="0">
                          <a:effectLst/>
                          <a:latin typeface="Times New Roman"/>
                          <a:ea typeface="Times New Roman"/>
                        </a:rPr>
                        <a:t>Dimension өлшемі бойынша массив элементтерінің санын қайтарады.</a:t>
                      </a:r>
                      <a:endParaRPr lang="ru-RU" sz="2000" dirty="0">
                        <a:effectLst/>
                        <a:latin typeface="Times New Roman"/>
                        <a:ea typeface="Times New Roman"/>
                      </a:endParaRPr>
                    </a:p>
                  </a:txBody>
                  <a:tcPr marL="38588" marR="385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Прямоугольник 2"/>
          <p:cNvSpPr/>
          <p:nvPr/>
        </p:nvSpPr>
        <p:spPr>
          <a:xfrm>
            <a:off x="323528" y="116632"/>
            <a:ext cx="8568952" cy="400110"/>
          </a:xfrm>
          <a:prstGeom prst="rect">
            <a:avLst/>
          </a:prstGeom>
        </p:spPr>
        <p:txBody>
          <a:bodyPr wrap="square">
            <a:spAutoFit/>
          </a:bodyPr>
          <a:lstStyle/>
          <a:p>
            <a:pPr algn="ctr"/>
            <a:r>
              <a:rPr lang="en-US" sz="2000" b="1" dirty="0" smtClean="0">
                <a:latin typeface="Times New Roman" pitchFamily="18" charset="0"/>
                <a:cs typeface="Times New Roman" pitchFamily="18" charset="0"/>
              </a:rPr>
              <a:t>C</a:t>
            </a:r>
            <a:r>
              <a:rPr lang="ru-RU" sz="2000" b="1" dirty="0" smtClean="0">
                <a:latin typeface="Times New Roman" pitchFamily="18" charset="0"/>
                <a:cs typeface="Times New Roman" pitchFamily="18" charset="0"/>
              </a:rPr>
              <a:t>#</a:t>
            </a:r>
            <a:r>
              <a:rPr lang="en-US" sz="2000" b="1" dirty="0" smtClean="0">
                <a:latin typeface="Times New Roman" pitchFamily="18" charset="0"/>
                <a:cs typeface="Times New Roman" pitchFamily="18" charset="0"/>
              </a:rPr>
              <a:t> </a:t>
            </a:r>
            <a:r>
              <a:rPr lang="kk-KZ" sz="2000" b="1" dirty="0" smtClean="0">
                <a:latin typeface="Times New Roman" pitchFamily="18" charset="0"/>
                <a:cs typeface="Times New Roman" pitchFamily="18" charset="0"/>
              </a:rPr>
              <a:t>ТІЛІНІҢ </a:t>
            </a:r>
            <a:r>
              <a:rPr lang="ru-RU" sz="2000" b="1" dirty="0" smtClean="0">
                <a:latin typeface="Times New Roman" pitchFamily="18" charset="0"/>
                <a:cs typeface="Times New Roman" pitchFamily="18" charset="0"/>
              </a:rPr>
              <a:t>СТАНДАРТТЫ МАССИВТЕРІ</a:t>
            </a:r>
            <a:endParaRPr lang="ru-RU" sz="2000" b="1" dirty="0">
              <a:latin typeface="Times New Roman" pitchFamily="18" charset="0"/>
              <a:cs typeface="Times New Roman" pitchFamily="18" charset="0"/>
            </a:endParaRPr>
          </a:p>
        </p:txBody>
      </p:sp>
      <p:sp>
        <p:nvSpPr>
          <p:cNvPr id="5" name="Прямоугольник 4"/>
          <p:cNvSpPr/>
          <p:nvPr/>
        </p:nvSpPr>
        <p:spPr>
          <a:xfrm>
            <a:off x="611560" y="853862"/>
            <a:ext cx="5983369" cy="369332"/>
          </a:xfrm>
          <a:prstGeom prst="rect">
            <a:avLst/>
          </a:prstGeom>
        </p:spPr>
        <p:txBody>
          <a:bodyPr wrap="none">
            <a:spAutoFit/>
          </a:bodyPr>
          <a:lstStyle/>
          <a:p>
            <a:r>
              <a:rPr lang="kk-KZ" b="1" dirty="0">
                <a:latin typeface="Times New Roman" pitchFamily="18" charset="0"/>
                <a:cs typeface="Times New Roman" pitchFamily="18" charset="0"/>
              </a:rPr>
              <a:t>System.Array класының ең жиі қолданылатын </a:t>
            </a:r>
            <a:r>
              <a:rPr lang="kk-KZ" b="1" dirty="0" smtClean="0">
                <a:latin typeface="Times New Roman" pitchFamily="18" charset="0"/>
                <a:cs typeface="Times New Roman" pitchFamily="18" charset="0"/>
              </a:rPr>
              <a:t> әдістері</a:t>
            </a:r>
            <a:endParaRPr lang="ru-RU" b="1" dirty="0">
              <a:latin typeface="Times New Roman" pitchFamily="18" charset="0"/>
              <a:cs typeface="Times New Roman" pitchFamily="18" charset="0"/>
            </a:endParaRPr>
          </a:p>
        </p:txBody>
      </p:sp>
    </p:spTree>
    <p:extLst>
      <p:ext uri="{BB962C8B-B14F-4D97-AF65-F5344CB8AC3E}">
        <p14:creationId xmlns:p14="http://schemas.microsoft.com/office/powerpoint/2010/main" val="38485223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71332" y="1196752"/>
            <a:ext cx="7781087" cy="3416320"/>
          </a:xfrm>
          <a:prstGeom prst="rect">
            <a:avLst/>
          </a:prstGeom>
          <a:ln>
            <a:solidFill>
              <a:schemeClr val="accent1"/>
            </a:solidFill>
          </a:ln>
        </p:spPr>
        <p:txBody>
          <a:bodyPr wrap="square">
            <a:spAutoFit/>
          </a:bodyPr>
          <a:lstStyle/>
          <a:p>
            <a:r>
              <a:rPr lang="en-US" sz="2400" dirty="0">
                <a:solidFill>
                  <a:srgbClr val="000000"/>
                </a:solidFill>
                <a:highlight>
                  <a:srgbClr val="FFFFFF"/>
                </a:highlight>
                <a:latin typeface="Times New Roman" pitchFamily="18" charset="0"/>
                <a:cs typeface="Times New Roman" pitchFamily="18" charset="0"/>
              </a:rPr>
              <a:t> </a:t>
            </a:r>
            <a:r>
              <a:rPr lang="en-US" sz="2400" dirty="0">
                <a:solidFill>
                  <a:srgbClr val="008000"/>
                </a:solidFill>
                <a:highlight>
                  <a:srgbClr val="FFFFFF"/>
                </a:highlight>
                <a:latin typeface="Times New Roman" pitchFamily="18" charset="0"/>
                <a:cs typeface="Times New Roman" pitchFamily="18" charset="0"/>
              </a:rPr>
              <a:t>// </a:t>
            </a:r>
            <a:r>
              <a:rPr lang="ru-RU" sz="2400" dirty="0">
                <a:solidFill>
                  <a:srgbClr val="008000"/>
                </a:solidFill>
                <a:highlight>
                  <a:srgbClr val="FFFFFF"/>
                </a:highlight>
                <a:latin typeface="Times New Roman" pitchFamily="18" charset="0"/>
                <a:cs typeface="Times New Roman" pitchFamily="18" charset="0"/>
              </a:rPr>
              <a:t>// </a:t>
            </a:r>
            <a:r>
              <a:rPr lang="ru-RU" sz="2400" dirty="0" err="1">
                <a:solidFill>
                  <a:srgbClr val="008000"/>
                </a:solidFill>
                <a:highlight>
                  <a:srgbClr val="FFFFFF"/>
                </a:highlight>
                <a:latin typeface="Times New Roman" pitchFamily="18" charset="0"/>
                <a:cs typeface="Times New Roman" pitchFamily="18" charset="0"/>
              </a:rPr>
              <a:t>Бір</a:t>
            </a:r>
            <a:r>
              <a:rPr lang="ru-RU" sz="2400" dirty="0">
                <a:solidFill>
                  <a:srgbClr val="008000"/>
                </a:solidFill>
                <a:highlight>
                  <a:srgbClr val="FFFFFF"/>
                </a:highlight>
                <a:latin typeface="Times New Roman" pitchFamily="18" charset="0"/>
                <a:cs typeface="Times New Roman" pitchFamily="18" charset="0"/>
              </a:rPr>
              <a:t> </a:t>
            </a:r>
            <a:r>
              <a:rPr lang="ru-RU" sz="2400" dirty="0" err="1">
                <a:solidFill>
                  <a:srgbClr val="008000"/>
                </a:solidFill>
                <a:highlight>
                  <a:srgbClr val="FFFFFF"/>
                </a:highlight>
                <a:latin typeface="Times New Roman" pitchFamily="18" charset="0"/>
                <a:cs typeface="Times New Roman" pitchFamily="18" charset="0"/>
              </a:rPr>
              <a:t>өлшемді</a:t>
            </a:r>
            <a:r>
              <a:rPr lang="ru-RU" sz="2400" dirty="0">
                <a:solidFill>
                  <a:srgbClr val="008000"/>
                </a:solidFill>
                <a:highlight>
                  <a:srgbClr val="FFFFFF"/>
                </a:highlight>
                <a:latin typeface="Times New Roman" pitchFamily="18" charset="0"/>
                <a:cs typeface="Times New Roman" pitchFamily="18" charset="0"/>
              </a:rPr>
              <a:t> </a:t>
            </a:r>
            <a:r>
              <a:rPr lang="ru-RU" sz="2400" dirty="0" err="1">
                <a:solidFill>
                  <a:srgbClr val="008000"/>
                </a:solidFill>
                <a:highlight>
                  <a:srgbClr val="FFFFFF"/>
                </a:highlight>
                <a:latin typeface="Times New Roman" pitchFamily="18" charset="0"/>
                <a:cs typeface="Times New Roman" pitchFamily="18" charset="0"/>
              </a:rPr>
              <a:t>бүтін</a:t>
            </a:r>
            <a:r>
              <a:rPr lang="ru-RU" sz="2400" dirty="0">
                <a:solidFill>
                  <a:srgbClr val="008000"/>
                </a:solidFill>
                <a:highlight>
                  <a:srgbClr val="FFFFFF"/>
                </a:highlight>
                <a:latin typeface="Times New Roman" pitchFamily="18" charset="0"/>
                <a:cs typeface="Times New Roman" pitchFamily="18" charset="0"/>
              </a:rPr>
              <a:t> </a:t>
            </a:r>
            <a:r>
              <a:rPr lang="ru-RU" sz="2400" dirty="0" err="1" smtClean="0">
                <a:solidFill>
                  <a:srgbClr val="008000"/>
                </a:solidFill>
                <a:highlight>
                  <a:srgbClr val="FFFFFF"/>
                </a:highlight>
                <a:latin typeface="Times New Roman" pitchFamily="18" charset="0"/>
                <a:cs typeface="Times New Roman" pitchFamily="18" charset="0"/>
              </a:rPr>
              <a:t>санды</a:t>
            </a:r>
            <a:r>
              <a:rPr lang="ru-RU" sz="2400" dirty="0" smtClean="0">
                <a:solidFill>
                  <a:srgbClr val="008000"/>
                </a:solidFill>
                <a:highlight>
                  <a:srgbClr val="FFFFFF"/>
                </a:highlight>
                <a:latin typeface="Times New Roman" pitchFamily="18" charset="0"/>
                <a:cs typeface="Times New Roman" pitchFamily="18" charset="0"/>
              </a:rPr>
              <a:t> </a:t>
            </a:r>
            <a:r>
              <a:rPr lang="ru-RU" sz="2400" dirty="0" err="1" smtClean="0">
                <a:solidFill>
                  <a:srgbClr val="008000"/>
                </a:solidFill>
                <a:highlight>
                  <a:srgbClr val="FFFFFF"/>
                </a:highlight>
                <a:latin typeface="Times New Roman" pitchFamily="18" charset="0"/>
                <a:cs typeface="Times New Roman" pitchFamily="18" charset="0"/>
              </a:rPr>
              <a:t>массивт</a:t>
            </a:r>
            <a:r>
              <a:rPr lang="kk-KZ" sz="2400" dirty="0" smtClean="0">
                <a:solidFill>
                  <a:srgbClr val="008000"/>
                </a:solidFill>
                <a:highlight>
                  <a:srgbClr val="FFFFFF"/>
                </a:highlight>
                <a:latin typeface="Times New Roman" pitchFamily="18" charset="0"/>
                <a:cs typeface="Times New Roman" pitchFamily="18" charset="0"/>
              </a:rPr>
              <a:t>і құру </a:t>
            </a:r>
          </a:p>
          <a:p>
            <a:r>
              <a:rPr lang="en-US" sz="2400" dirty="0" err="1" smtClean="0">
                <a:solidFill>
                  <a:srgbClr val="0000FF"/>
                </a:solidFill>
                <a:highlight>
                  <a:srgbClr val="FFFFFF"/>
                </a:highlight>
                <a:latin typeface="Times New Roman" pitchFamily="18" charset="0"/>
                <a:cs typeface="Times New Roman" pitchFamily="18" charset="0"/>
              </a:rPr>
              <a:t>int</a:t>
            </a:r>
            <a:r>
              <a:rPr lang="en-US" sz="2400" dirty="0">
                <a:solidFill>
                  <a:srgbClr val="000000"/>
                </a:solidFill>
                <a:highlight>
                  <a:srgbClr val="FFFFFF"/>
                </a:highlight>
                <a:latin typeface="Times New Roman" pitchFamily="18" charset="0"/>
                <a:cs typeface="Times New Roman" pitchFamily="18" charset="0"/>
              </a:rPr>
              <a:t>[] integers = { 2, 4, 6, 8, 10, 12, 14, 16, 18, 20 };</a:t>
            </a:r>
          </a:p>
          <a:p>
            <a:endParaRPr lang="kk-KZ" sz="2400" dirty="0" smtClean="0">
              <a:solidFill>
                <a:srgbClr val="008000"/>
              </a:solidFill>
              <a:highlight>
                <a:srgbClr val="FFFFFF"/>
              </a:highlight>
              <a:latin typeface="Times New Roman" pitchFamily="18" charset="0"/>
              <a:cs typeface="Times New Roman" pitchFamily="18" charset="0"/>
            </a:endParaRPr>
          </a:p>
          <a:p>
            <a:r>
              <a:rPr lang="en-US" sz="2400" dirty="0" smtClean="0">
                <a:solidFill>
                  <a:srgbClr val="008000"/>
                </a:solidFill>
                <a:highlight>
                  <a:srgbClr val="FFFFFF"/>
                </a:highlight>
                <a:latin typeface="Times New Roman" pitchFamily="18" charset="0"/>
                <a:cs typeface="Times New Roman" pitchFamily="18" charset="0"/>
              </a:rPr>
              <a:t>// </a:t>
            </a:r>
            <a:r>
              <a:rPr lang="ru-RU" sz="2400" dirty="0" err="1" smtClean="0">
                <a:solidFill>
                  <a:srgbClr val="008000"/>
                </a:solidFill>
                <a:highlight>
                  <a:srgbClr val="FFFFFF"/>
                </a:highlight>
                <a:latin typeface="Times New Roman" pitchFamily="18" charset="0"/>
                <a:cs typeface="Times New Roman" pitchFamily="18" charset="0"/>
              </a:rPr>
              <a:t>Массивтңғ</a:t>
            </a:r>
            <a:r>
              <a:rPr lang="ru-RU" sz="2400" dirty="0" smtClean="0">
                <a:solidFill>
                  <a:srgbClr val="008000"/>
                </a:solidFill>
                <a:highlight>
                  <a:srgbClr val="FFFFFF"/>
                </a:highlight>
                <a:latin typeface="Times New Roman" pitchFamily="18" charset="0"/>
                <a:cs typeface="Times New Roman" pitchFamily="18" charset="0"/>
              </a:rPr>
              <a:t> </a:t>
            </a:r>
            <a:r>
              <a:rPr lang="ru-RU" sz="2400" dirty="0" err="1" smtClean="0">
                <a:solidFill>
                  <a:srgbClr val="008000"/>
                </a:solidFill>
                <a:highlight>
                  <a:srgbClr val="FFFFFF"/>
                </a:highlight>
                <a:latin typeface="Times New Roman" pitchFamily="18" charset="0"/>
                <a:cs typeface="Times New Roman" pitchFamily="18" charset="0"/>
              </a:rPr>
              <a:t>жоғарғы</a:t>
            </a:r>
            <a:r>
              <a:rPr lang="ru-RU" sz="2400" dirty="0" smtClean="0">
                <a:solidFill>
                  <a:srgbClr val="008000"/>
                </a:solidFill>
                <a:highlight>
                  <a:srgbClr val="FFFFFF"/>
                </a:highlight>
                <a:latin typeface="Times New Roman" pitchFamily="18" charset="0"/>
                <a:cs typeface="Times New Roman" pitchFamily="18" charset="0"/>
              </a:rPr>
              <a:t> </a:t>
            </a:r>
            <a:r>
              <a:rPr lang="ru-RU" sz="2400" dirty="0" err="1">
                <a:solidFill>
                  <a:srgbClr val="008000"/>
                </a:solidFill>
                <a:highlight>
                  <a:srgbClr val="FFFFFF"/>
                </a:highlight>
                <a:latin typeface="Times New Roman" pitchFamily="18" charset="0"/>
                <a:cs typeface="Times New Roman" pitchFamily="18" charset="0"/>
              </a:rPr>
              <a:t>және</a:t>
            </a:r>
            <a:r>
              <a:rPr lang="ru-RU" sz="2400" dirty="0">
                <a:solidFill>
                  <a:srgbClr val="008000"/>
                </a:solidFill>
                <a:highlight>
                  <a:srgbClr val="FFFFFF"/>
                </a:highlight>
                <a:latin typeface="Times New Roman" pitchFamily="18" charset="0"/>
                <a:cs typeface="Times New Roman" pitchFamily="18" charset="0"/>
              </a:rPr>
              <a:t> </a:t>
            </a:r>
            <a:r>
              <a:rPr lang="ru-RU" sz="2400" dirty="0" err="1">
                <a:solidFill>
                  <a:srgbClr val="008000"/>
                </a:solidFill>
                <a:highlight>
                  <a:srgbClr val="FFFFFF"/>
                </a:highlight>
                <a:latin typeface="Times New Roman" pitchFamily="18" charset="0"/>
                <a:cs typeface="Times New Roman" pitchFamily="18" charset="0"/>
              </a:rPr>
              <a:t>төменгі</a:t>
            </a:r>
            <a:r>
              <a:rPr lang="ru-RU" sz="2400" dirty="0">
                <a:solidFill>
                  <a:srgbClr val="008000"/>
                </a:solidFill>
                <a:highlight>
                  <a:srgbClr val="FFFFFF"/>
                </a:highlight>
                <a:latin typeface="Times New Roman" pitchFamily="18" charset="0"/>
                <a:cs typeface="Times New Roman" pitchFamily="18" charset="0"/>
              </a:rPr>
              <a:t> </a:t>
            </a:r>
            <a:r>
              <a:rPr lang="ru-RU" sz="2400" dirty="0" err="1">
                <a:solidFill>
                  <a:srgbClr val="008000"/>
                </a:solidFill>
                <a:highlight>
                  <a:srgbClr val="FFFFFF"/>
                </a:highlight>
                <a:latin typeface="Times New Roman" pitchFamily="18" charset="0"/>
                <a:cs typeface="Times New Roman" pitchFamily="18" charset="0"/>
              </a:rPr>
              <a:t>жиектерін</a:t>
            </a:r>
            <a:r>
              <a:rPr lang="ru-RU" sz="2400" dirty="0">
                <a:solidFill>
                  <a:srgbClr val="008000"/>
                </a:solidFill>
                <a:highlight>
                  <a:srgbClr val="FFFFFF"/>
                </a:highlight>
                <a:latin typeface="Times New Roman" pitchFamily="18" charset="0"/>
                <a:cs typeface="Times New Roman" pitchFamily="18" charset="0"/>
              </a:rPr>
              <a:t> </a:t>
            </a:r>
            <a:r>
              <a:rPr lang="ru-RU" sz="2400" dirty="0" err="1">
                <a:solidFill>
                  <a:srgbClr val="008000"/>
                </a:solidFill>
                <a:highlight>
                  <a:srgbClr val="FFFFFF"/>
                </a:highlight>
                <a:latin typeface="Times New Roman" pitchFamily="18" charset="0"/>
                <a:cs typeface="Times New Roman" pitchFamily="18" charset="0"/>
              </a:rPr>
              <a:t>алыңыз</a:t>
            </a:r>
            <a:r>
              <a:rPr lang="ru-RU" sz="2400" dirty="0" smtClean="0">
                <a:solidFill>
                  <a:srgbClr val="008000"/>
                </a:solidFill>
                <a:highlight>
                  <a:srgbClr val="FFFFFF"/>
                </a:highlight>
                <a:latin typeface="Times New Roman" pitchFamily="18" charset="0"/>
                <a:cs typeface="Times New Roman" pitchFamily="18" charset="0"/>
              </a:rPr>
              <a:t>.</a:t>
            </a:r>
            <a:endParaRPr lang="kk-KZ" sz="2400" dirty="0" smtClean="0">
              <a:solidFill>
                <a:srgbClr val="008000"/>
              </a:solidFill>
              <a:highlight>
                <a:srgbClr val="FFFFFF"/>
              </a:highlight>
              <a:latin typeface="Times New Roman" pitchFamily="18" charset="0"/>
              <a:cs typeface="Times New Roman" pitchFamily="18" charset="0"/>
            </a:endParaRPr>
          </a:p>
          <a:p>
            <a:r>
              <a:rPr lang="en-US" sz="2400" dirty="0" err="1" smtClean="0">
                <a:solidFill>
                  <a:srgbClr val="0000FF"/>
                </a:solidFill>
                <a:highlight>
                  <a:srgbClr val="FFFFFF"/>
                </a:highlight>
                <a:latin typeface="Times New Roman" pitchFamily="18" charset="0"/>
                <a:cs typeface="Times New Roman" pitchFamily="18" charset="0"/>
              </a:rPr>
              <a:t>int</a:t>
            </a:r>
            <a:r>
              <a:rPr lang="en-US" sz="2400" dirty="0" smtClean="0">
                <a:solidFill>
                  <a:srgbClr val="000000"/>
                </a:solidFill>
                <a:highlight>
                  <a:srgbClr val="FFFFFF"/>
                </a:highlight>
                <a:latin typeface="Times New Roman" pitchFamily="18" charset="0"/>
                <a:cs typeface="Times New Roman" pitchFamily="18" charset="0"/>
              </a:rPr>
              <a:t> </a:t>
            </a:r>
            <a:r>
              <a:rPr lang="en-US" sz="2400" dirty="0">
                <a:solidFill>
                  <a:srgbClr val="000000"/>
                </a:solidFill>
                <a:highlight>
                  <a:srgbClr val="FFFFFF"/>
                </a:highlight>
                <a:latin typeface="Times New Roman" pitchFamily="18" charset="0"/>
                <a:cs typeface="Times New Roman" pitchFamily="18" charset="0"/>
              </a:rPr>
              <a:t>upper = </a:t>
            </a:r>
            <a:r>
              <a:rPr lang="en-US" sz="2400" dirty="0" err="1">
                <a:solidFill>
                  <a:srgbClr val="000000"/>
                </a:solidFill>
                <a:highlight>
                  <a:srgbClr val="FFFFFF"/>
                </a:highlight>
                <a:latin typeface="Times New Roman" pitchFamily="18" charset="0"/>
                <a:cs typeface="Times New Roman" pitchFamily="18" charset="0"/>
              </a:rPr>
              <a:t>integers.GetUpperBound</a:t>
            </a:r>
            <a:r>
              <a:rPr lang="en-US" sz="2400" dirty="0">
                <a:solidFill>
                  <a:srgbClr val="000000"/>
                </a:solidFill>
                <a:highlight>
                  <a:srgbClr val="FFFFFF"/>
                </a:highlight>
                <a:latin typeface="Times New Roman" pitchFamily="18" charset="0"/>
                <a:cs typeface="Times New Roman" pitchFamily="18" charset="0"/>
              </a:rPr>
              <a:t>(0);</a:t>
            </a:r>
          </a:p>
          <a:p>
            <a:r>
              <a:rPr lang="en-US" sz="2400" dirty="0" err="1" smtClean="0">
                <a:solidFill>
                  <a:srgbClr val="0000FF"/>
                </a:solidFill>
                <a:highlight>
                  <a:srgbClr val="FFFFFF"/>
                </a:highlight>
                <a:latin typeface="Times New Roman" pitchFamily="18" charset="0"/>
                <a:cs typeface="Times New Roman" pitchFamily="18" charset="0"/>
              </a:rPr>
              <a:t>int</a:t>
            </a:r>
            <a:r>
              <a:rPr lang="en-US" sz="2400" dirty="0" smtClean="0">
                <a:solidFill>
                  <a:srgbClr val="000000"/>
                </a:solidFill>
                <a:highlight>
                  <a:srgbClr val="FFFFFF"/>
                </a:highlight>
                <a:latin typeface="Times New Roman" pitchFamily="18" charset="0"/>
                <a:cs typeface="Times New Roman" pitchFamily="18" charset="0"/>
              </a:rPr>
              <a:t> </a:t>
            </a:r>
            <a:r>
              <a:rPr lang="en-US" sz="2400" dirty="0">
                <a:solidFill>
                  <a:srgbClr val="000000"/>
                </a:solidFill>
                <a:highlight>
                  <a:srgbClr val="FFFFFF"/>
                </a:highlight>
                <a:latin typeface="Times New Roman" pitchFamily="18" charset="0"/>
                <a:cs typeface="Times New Roman" pitchFamily="18" charset="0"/>
              </a:rPr>
              <a:t>lower = </a:t>
            </a:r>
            <a:r>
              <a:rPr lang="en-US" sz="2400" dirty="0" err="1">
                <a:solidFill>
                  <a:srgbClr val="000000"/>
                </a:solidFill>
                <a:highlight>
                  <a:srgbClr val="FFFFFF"/>
                </a:highlight>
                <a:latin typeface="Times New Roman" pitchFamily="18" charset="0"/>
                <a:cs typeface="Times New Roman" pitchFamily="18" charset="0"/>
              </a:rPr>
              <a:t>integers.GetLowerBound</a:t>
            </a:r>
            <a:r>
              <a:rPr lang="en-US" sz="2400" dirty="0">
                <a:solidFill>
                  <a:srgbClr val="000000"/>
                </a:solidFill>
                <a:highlight>
                  <a:srgbClr val="FFFFFF"/>
                </a:highlight>
                <a:latin typeface="Times New Roman" pitchFamily="18" charset="0"/>
                <a:cs typeface="Times New Roman" pitchFamily="18" charset="0"/>
              </a:rPr>
              <a:t>(0);</a:t>
            </a:r>
          </a:p>
          <a:p>
            <a:r>
              <a:rPr lang="en-US" sz="2400" dirty="0" err="1" smtClean="0">
                <a:solidFill>
                  <a:srgbClr val="2B91AF"/>
                </a:solidFill>
                <a:highlight>
                  <a:srgbClr val="FFFFFF"/>
                </a:highlight>
                <a:latin typeface="Times New Roman" pitchFamily="18" charset="0"/>
                <a:cs typeface="Times New Roman" pitchFamily="18" charset="0"/>
              </a:rPr>
              <a:t>Console</a:t>
            </a:r>
            <a:r>
              <a:rPr lang="en-US" sz="2400" dirty="0" err="1" smtClean="0">
                <a:solidFill>
                  <a:srgbClr val="000000"/>
                </a:solidFill>
                <a:highlight>
                  <a:srgbClr val="FFFFFF"/>
                </a:highlight>
                <a:latin typeface="Times New Roman" pitchFamily="18" charset="0"/>
                <a:cs typeface="Times New Roman" pitchFamily="18" charset="0"/>
              </a:rPr>
              <a:t>.WriteLine</a:t>
            </a:r>
            <a:r>
              <a:rPr lang="en-US" sz="2400" dirty="0">
                <a:solidFill>
                  <a:srgbClr val="000000"/>
                </a:solidFill>
                <a:highlight>
                  <a:srgbClr val="FFFFFF"/>
                </a:highlight>
                <a:latin typeface="Times New Roman" pitchFamily="18" charset="0"/>
                <a:cs typeface="Times New Roman" pitchFamily="18" charset="0"/>
              </a:rPr>
              <a:t>(</a:t>
            </a:r>
            <a:r>
              <a:rPr lang="en-US" sz="2400" dirty="0">
                <a:solidFill>
                  <a:srgbClr val="A31515"/>
                </a:solidFill>
                <a:highlight>
                  <a:srgbClr val="FFFFFF"/>
                </a:highlight>
                <a:latin typeface="Times New Roman" pitchFamily="18" charset="0"/>
                <a:cs typeface="Times New Roman" pitchFamily="18" charset="0"/>
              </a:rPr>
              <a:t>"Elements from index {0} to {1}:"</a:t>
            </a:r>
            <a:r>
              <a:rPr lang="en-US" sz="2400" dirty="0">
                <a:solidFill>
                  <a:srgbClr val="000000"/>
                </a:solidFill>
                <a:highlight>
                  <a:srgbClr val="FFFFFF"/>
                </a:highlight>
                <a:latin typeface="Times New Roman" pitchFamily="18" charset="0"/>
                <a:cs typeface="Times New Roman" pitchFamily="18" charset="0"/>
              </a:rPr>
              <a:t>, lower, upper);</a:t>
            </a:r>
          </a:p>
          <a:p>
            <a:r>
              <a:rPr lang="en-US" sz="2400" dirty="0">
                <a:solidFill>
                  <a:srgbClr val="000000"/>
                </a:solidFill>
                <a:highlight>
                  <a:srgbClr val="FFFFFF"/>
                </a:highlight>
                <a:latin typeface="Times New Roman" pitchFamily="18" charset="0"/>
                <a:cs typeface="Times New Roman" pitchFamily="18" charset="0"/>
              </a:rPr>
              <a:t>            </a:t>
            </a:r>
            <a:r>
              <a:rPr lang="en-US" sz="2400" dirty="0" err="1">
                <a:solidFill>
                  <a:srgbClr val="2B91AF"/>
                </a:solidFill>
                <a:highlight>
                  <a:srgbClr val="FFFFFF"/>
                </a:highlight>
                <a:latin typeface="Times New Roman" pitchFamily="18" charset="0"/>
                <a:cs typeface="Times New Roman" pitchFamily="18" charset="0"/>
              </a:rPr>
              <a:t>Console</a:t>
            </a:r>
            <a:r>
              <a:rPr lang="en-US" sz="2400" dirty="0" err="1">
                <a:solidFill>
                  <a:srgbClr val="000000"/>
                </a:solidFill>
                <a:highlight>
                  <a:srgbClr val="FFFFFF"/>
                </a:highlight>
                <a:latin typeface="Times New Roman" pitchFamily="18" charset="0"/>
                <a:cs typeface="Times New Roman" pitchFamily="18" charset="0"/>
              </a:rPr>
              <a:t>.ReadLine</a:t>
            </a:r>
            <a:r>
              <a:rPr lang="en-US" sz="2400" dirty="0">
                <a:solidFill>
                  <a:srgbClr val="000000"/>
                </a:solidFill>
                <a:highlight>
                  <a:srgbClr val="FFFFFF"/>
                </a:highlight>
                <a:latin typeface="Times New Roman" pitchFamily="18" charset="0"/>
                <a:cs typeface="Times New Roman" pitchFamily="18" charset="0"/>
              </a:rPr>
              <a:t>();</a:t>
            </a:r>
            <a:endParaRPr lang="ru-RU" sz="2400" dirty="0">
              <a:latin typeface="Times New Roman" pitchFamily="18" charset="0"/>
              <a:cs typeface="Times New Roman" pitchFamily="18" charset="0"/>
            </a:endParaRPr>
          </a:p>
        </p:txBody>
      </p:sp>
      <p:sp>
        <p:nvSpPr>
          <p:cNvPr id="3" name="Прямоугольник 2"/>
          <p:cNvSpPr/>
          <p:nvPr/>
        </p:nvSpPr>
        <p:spPr>
          <a:xfrm>
            <a:off x="323528" y="116632"/>
            <a:ext cx="8568952" cy="400110"/>
          </a:xfrm>
          <a:prstGeom prst="rect">
            <a:avLst/>
          </a:prstGeom>
        </p:spPr>
        <p:txBody>
          <a:bodyPr wrap="square">
            <a:spAutoFit/>
          </a:bodyPr>
          <a:lstStyle/>
          <a:p>
            <a:pPr algn="ctr"/>
            <a:r>
              <a:rPr lang="en-US" sz="2000" b="1" dirty="0" smtClean="0">
                <a:latin typeface="Times New Roman" pitchFamily="18" charset="0"/>
                <a:cs typeface="Times New Roman" pitchFamily="18" charset="0"/>
              </a:rPr>
              <a:t>C</a:t>
            </a:r>
            <a:r>
              <a:rPr lang="ru-RU" sz="2000" b="1" dirty="0" smtClean="0">
                <a:latin typeface="Times New Roman" pitchFamily="18" charset="0"/>
                <a:cs typeface="Times New Roman" pitchFamily="18" charset="0"/>
              </a:rPr>
              <a:t>#</a:t>
            </a:r>
            <a:r>
              <a:rPr lang="en-US" sz="2000" b="1" dirty="0" smtClean="0">
                <a:latin typeface="Times New Roman" pitchFamily="18" charset="0"/>
                <a:cs typeface="Times New Roman" pitchFamily="18" charset="0"/>
              </a:rPr>
              <a:t> </a:t>
            </a:r>
            <a:r>
              <a:rPr lang="kk-KZ" sz="2000" b="1" dirty="0" smtClean="0">
                <a:latin typeface="Times New Roman" pitchFamily="18" charset="0"/>
                <a:cs typeface="Times New Roman" pitchFamily="18" charset="0"/>
              </a:rPr>
              <a:t>ТІЛІНІҢ </a:t>
            </a:r>
            <a:r>
              <a:rPr lang="ru-RU" sz="2000" b="1" dirty="0" smtClean="0">
                <a:latin typeface="Times New Roman" pitchFamily="18" charset="0"/>
                <a:cs typeface="Times New Roman" pitchFamily="18" charset="0"/>
              </a:rPr>
              <a:t>СТАНДАРТТЫ МАССИВТЕРІ</a:t>
            </a:r>
            <a:endParaRPr lang="ru-RU" sz="2000" b="1" dirty="0">
              <a:latin typeface="Times New Roman" pitchFamily="18" charset="0"/>
              <a:cs typeface="Times New Roman" pitchFamily="18" charset="0"/>
            </a:endParaRPr>
          </a:p>
        </p:txBody>
      </p:sp>
      <p:sp>
        <p:nvSpPr>
          <p:cNvPr id="4" name="Прямоугольник 3"/>
          <p:cNvSpPr/>
          <p:nvPr/>
        </p:nvSpPr>
        <p:spPr>
          <a:xfrm>
            <a:off x="683568" y="827420"/>
            <a:ext cx="7684348" cy="461665"/>
          </a:xfrm>
          <a:prstGeom prst="rect">
            <a:avLst/>
          </a:prstGeom>
        </p:spPr>
        <p:txBody>
          <a:bodyPr wrap="none">
            <a:spAutoFit/>
          </a:bodyPr>
          <a:lstStyle/>
          <a:p>
            <a:r>
              <a:rPr lang="en-US" sz="2400" dirty="0" err="1" smtClean="0">
                <a:latin typeface="Times New Roman" pitchFamily="18" charset="0"/>
                <a:cs typeface="Times New Roman" pitchFamily="18" charset="0"/>
              </a:rPr>
              <a:t>Array.GetLowerBound</a:t>
            </a:r>
            <a:r>
              <a:rPr lang="en-US" sz="2400" dirty="0">
                <a:latin typeface="Times New Roman" pitchFamily="18" charset="0"/>
                <a:cs typeface="Times New Roman" pitchFamily="18" charset="0"/>
              </a:rPr>
              <a:t> (Int32), </a:t>
            </a:r>
            <a:r>
              <a:rPr lang="en-US" sz="2400" dirty="0" err="1">
                <a:latin typeface="Times New Roman" pitchFamily="18" charset="0"/>
                <a:cs typeface="Times New Roman" pitchFamily="18" charset="0"/>
              </a:rPr>
              <a:t>GetUpperBound</a:t>
            </a:r>
            <a:r>
              <a:rPr lang="en-US" sz="2400" dirty="0">
                <a:latin typeface="Times New Roman" pitchFamily="18" charset="0"/>
                <a:cs typeface="Times New Roman" pitchFamily="18" charset="0"/>
              </a:rPr>
              <a:t>(0</a:t>
            </a:r>
            <a:r>
              <a:rPr lang="en-US" sz="2400" dirty="0" smtClean="0">
                <a:latin typeface="Times New Roman" pitchFamily="18" charset="0"/>
                <a:cs typeface="Times New Roman" pitchFamily="18" charset="0"/>
              </a:rPr>
              <a:t>)  </a:t>
            </a:r>
            <a:r>
              <a:rPr lang="kk-KZ" sz="2400" dirty="0" smtClean="0">
                <a:latin typeface="Times New Roman" pitchFamily="18" charset="0"/>
                <a:cs typeface="Times New Roman" pitchFamily="18" charset="0"/>
              </a:rPr>
              <a:t>әдістері</a:t>
            </a:r>
            <a:endParaRPr lang="en-US" sz="2400" dirty="0">
              <a:latin typeface="Times New Roman" pitchFamily="18" charset="0"/>
              <a:cs typeface="Times New Roman" pitchFamily="18" charset="0"/>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0640" y="5171341"/>
            <a:ext cx="5366709" cy="6708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Прямоугольник 4"/>
          <p:cNvSpPr/>
          <p:nvPr/>
        </p:nvSpPr>
        <p:spPr>
          <a:xfrm>
            <a:off x="683568" y="4810994"/>
            <a:ext cx="979948" cy="369332"/>
          </a:xfrm>
          <a:prstGeom prst="rect">
            <a:avLst/>
          </a:prstGeom>
        </p:spPr>
        <p:txBody>
          <a:bodyPr wrap="none">
            <a:spAutoFit/>
          </a:bodyPr>
          <a:lstStyle/>
          <a:p>
            <a:r>
              <a:rPr lang="ru-RU" b="1" dirty="0" smtClean="0">
                <a:highlight>
                  <a:srgbClr val="FFFFFF"/>
                </a:highlight>
                <a:latin typeface="Times New Roman" pitchFamily="18" charset="0"/>
                <a:cs typeface="Times New Roman" pitchFamily="18" charset="0"/>
              </a:rPr>
              <a:t>Н</a:t>
            </a:r>
            <a:r>
              <a:rPr lang="kk-KZ" b="1" dirty="0" smtClean="0">
                <a:highlight>
                  <a:srgbClr val="FFFFFF"/>
                </a:highlight>
                <a:latin typeface="Times New Roman" pitchFamily="18" charset="0"/>
                <a:cs typeface="Times New Roman" pitchFamily="18" charset="0"/>
              </a:rPr>
              <a:t>ә</a:t>
            </a:r>
            <a:r>
              <a:rPr lang="ru-RU" b="1" dirty="0" err="1" smtClean="0">
                <a:highlight>
                  <a:srgbClr val="FFFFFF"/>
                </a:highlight>
                <a:latin typeface="Times New Roman" pitchFamily="18" charset="0"/>
                <a:cs typeface="Times New Roman" pitchFamily="18" charset="0"/>
              </a:rPr>
              <a:t>тиже</a:t>
            </a:r>
            <a:endParaRPr lang="ru-RU" b="1" dirty="0">
              <a:latin typeface="Times New Roman" pitchFamily="18" charset="0"/>
              <a:cs typeface="Times New Roman" pitchFamily="18" charset="0"/>
            </a:endParaRPr>
          </a:p>
        </p:txBody>
      </p:sp>
    </p:spTree>
    <p:extLst>
      <p:ext uri="{BB962C8B-B14F-4D97-AF65-F5344CB8AC3E}">
        <p14:creationId xmlns:p14="http://schemas.microsoft.com/office/powerpoint/2010/main" val="13842970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59244" y="975211"/>
            <a:ext cx="4112664" cy="400110"/>
          </a:xfrm>
          <a:prstGeom prst="rect">
            <a:avLst/>
          </a:prstGeom>
        </p:spPr>
        <p:txBody>
          <a:bodyPr wrap="none">
            <a:spAutoFit/>
          </a:bodyPr>
          <a:lstStyle/>
          <a:p>
            <a:r>
              <a:rPr lang="en-US" sz="2000" b="1" dirty="0" err="1">
                <a:latin typeface="Times New Roman" pitchFamily="18" charset="0"/>
                <a:cs typeface="Times New Roman" pitchFamily="18" charset="0"/>
              </a:rPr>
              <a:t>Array.CreateInstance</a:t>
            </a:r>
            <a:r>
              <a:rPr lang="en-US" sz="2000" b="1" dirty="0">
                <a:latin typeface="Times New Roman" pitchFamily="18" charset="0"/>
                <a:cs typeface="Times New Roman" pitchFamily="18" charset="0"/>
              </a:rPr>
              <a:t> (Type, Int32)</a:t>
            </a:r>
          </a:p>
        </p:txBody>
      </p:sp>
      <p:sp>
        <p:nvSpPr>
          <p:cNvPr id="3" name="Прямоугольник 2"/>
          <p:cNvSpPr/>
          <p:nvPr/>
        </p:nvSpPr>
        <p:spPr>
          <a:xfrm>
            <a:off x="323528" y="116632"/>
            <a:ext cx="8568952" cy="400110"/>
          </a:xfrm>
          <a:prstGeom prst="rect">
            <a:avLst/>
          </a:prstGeom>
        </p:spPr>
        <p:txBody>
          <a:bodyPr wrap="square">
            <a:spAutoFit/>
          </a:bodyPr>
          <a:lstStyle/>
          <a:p>
            <a:pPr algn="ctr"/>
            <a:r>
              <a:rPr lang="en-US" sz="2000" b="1" dirty="0" smtClean="0">
                <a:latin typeface="Times New Roman" pitchFamily="18" charset="0"/>
                <a:cs typeface="Times New Roman" pitchFamily="18" charset="0"/>
              </a:rPr>
              <a:t>C</a:t>
            </a:r>
            <a:r>
              <a:rPr lang="ru-RU" sz="2000" b="1" dirty="0" smtClean="0">
                <a:latin typeface="Times New Roman" pitchFamily="18" charset="0"/>
                <a:cs typeface="Times New Roman" pitchFamily="18" charset="0"/>
              </a:rPr>
              <a:t>#</a:t>
            </a:r>
            <a:r>
              <a:rPr lang="en-US" sz="2000" b="1" dirty="0" smtClean="0">
                <a:latin typeface="Times New Roman" pitchFamily="18" charset="0"/>
                <a:cs typeface="Times New Roman" pitchFamily="18" charset="0"/>
              </a:rPr>
              <a:t> </a:t>
            </a:r>
            <a:r>
              <a:rPr lang="kk-KZ" sz="2000" b="1" dirty="0" smtClean="0">
                <a:latin typeface="Times New Roman" pitchFamily="18" charset="0"/>
                <a:cs typeface="Times New Roman" pitchFamily="18" charset="0"/>
              </a:rPr>
              <a:t>ТІЛІНІҢ </a:t>
            </a:r>
            <a:r>
              <a:rPr lang="ru-RU" sz="2000" b="1" dirty="0" smtClean="0">
                <a:latin typeface="Times New Roman" pitchFamily="18" charset="0"/>
                <a:cs typeface="Times New Roman" pitchFamily="18" charset="0"/>
              </a:rPr>
              <a:t>СТАНДАРТТЫ МАССИВТЕРІ</a:t>
            </a:r>
            <a:endParaRPr lang="ru-RU" sz="2000" b="1" dirty="0">
              <a:latin typeface="Times New Roman" pitchFamily="18" charset="0"/>
              <a:cs typeface="Times New Roman" pitchFamily="18" charset="0"/>
            </a:endParaRPr>
          </a:p>
        </p:txBody>
      </p:sp>
      <p:sp>
        <p:nvSpPr>
          <p:cNvPr id="4" name="Прямоугольник 3"/>
          <p:cNvSpPr/>
          <p:nvPr/>
        </p:nvSpPr>
        <p:spPr>
          <a:xfrm>
            <a:off x="627018" y="1344543"/>
            <a:ext cx="7776864" cy="707886"/>
          </a:xfrm>
          <a:prstGeom prst="rect">
            <a:avLst/>
          </a:prstGeom>
        </p:spPr>
        <p:txBody>
          <a:bodyPr wrap="square">
            <a:spAutoFit/>
          </a:bodyPr>
          <a:lstStyle/>
          <a:p>
            <a:pPr algn="just"/>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hlinkClick r:id="rId2"/>
              </a:rPr>
              <a:t>Type</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типіндегі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және</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берілген</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ұзындықта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бірөлшемді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hlinkClick r:id="rId3"/>
              </a:rPr>
              <a:t>Array</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массивін</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құрады</a:t>
            </a:r>
            <a:r>
              <a:rPr lang="ru-RU" sz="2000" dirty="0" smtClean="0">
                <a:latin typeface="Times New Roman" pitchFamily="18" charset="0"/>
                <a:cs typeface="Times New Roman" pitchFamily="18" charset="0"/>
              </a:rPr>
              <a:t> , </a:t>
            </a:r>
            <a:r>
              <a:rPr lang="ru-RU" sz="2000" dirty="0">
                <a:latin typeface="Times New Roman" pitchFamily="18" charset="0"/>
                <a:cs typeface="Times New Roman" pitchFamily="18" charset="0"/>
              </a:rPr>
              <a:t>индексация </a:t>
            </a:r>
            <a:r>
              <a:rPr lang="ru-RU" sz="2000" dirty="0" smtClean="0">
                <a:latin typeface="Times New Roman" pitchFamily="18" charset="0"/>
                <a:cs typeface="Times New Roman" pitchFamily="18" charset="0"/>
              </a:rPr>
              <a:t>0-ден </a:t>
            </a:r>
            <a:r>
              <a:rPr lang="ru-RU" sz="2000" dirty="0" err="1" smtClean="0">
                <a:latin typeface="Times New Roman" pitchFamily="18" charset="0"/>
                <a:cs typeface="Times New Roman" pitchFamily="18" charset="0"/>
              </a:rPr>
              <a:t>басталады</a:t>
            </a:r>
            <a:r>
              <a:rPr lang="ru-RU" sz="2000" dirty="0" smtClean="0">
                <a:latin typeface="Times New Roman" pitchFamily="18" charset="0"/>
                <a:cs typeface="Times New Roman" pitchFamily="18" charset="0"/>
              </a:rPr>
              <a:t>. </a:t>
            </a:r>
            <a:endParaRPr lang="ru-RU" sz="2000" dirty="0">
              <a:latin typeface="Times New Roman" pitchFamily="18" charset="0"/>
              <a:cs typeface="Times New Roman" pitchFamily="18" charset="0"/>
            </a:endParaRPr>
          </a:p>
        </p:txBody>
      </p:sp>
      <p:sp>
        <p:nvSpPr>
          <p:cNvPr id="5" name="Прямоугольник 4"/>
          <p:cNvSpPr/>
          <p:nvPr/>
        </p:nvSpPr>
        <p:spPr>
          <a:xfrm>
            <a:off x="791580" y="2065614"/>
            <a:ext cx="8100900" cy="769441"/>
          </a:xfrm>
          <a:prstGeom prst="rect">
            <a:avLst/>
          </a:prstGeom>
        </p:spPr>
        <p:txBody>
          <a:bodyPr wrap="square">
            <a:spAutoFit/>
          </a:bodyPr>
          <a:lstStyle/>
          <a:p>
            <a:r>
              <a:rPr lang="kk-KZ" sz="2000" dirty="0" smtClean="0">
                <a:solidFill>
                  <a:srgbClr val="000000"/>
                </a:solidFill>
                <a:highlight>
                  <a:srgbClr val="FFFFFF"/>
                </a:highlight>
                <a:latin typeface="Times New Roman" pitchFamily="18" charset="0"/>
                <a:cs typeface="Times New Roman" pitchFamily="18" charset="0"/>
              </a:rPr>
              <a:t>Мысалы</a:t>
            </a:r>
            <a:r>
              <a:rPr lang="kk-KZ" sz="1600" dirty="0" smtClean="0">
                <a:solidFill>
                  <a:srgbClr val="000000"/>
                </a:solidFill>
                <a:highlight>
                  <a:srgbClr val="FFFFFF"/>
                </a:highlight>
                <a:latin typeface="Times New Roman" pitchFamily="18" charset="0"/>
                <a:cs typeface="Times New Roman" pitchFamily="18" charset="0"/>
              </a:rPr>
              <a:t>, </a:t>
            </a:r>
            <a:r>
              <a:rPr lang="en-US" sz="1600" dirty="0" smtClean="0">
                <a:solidFill>
                  <a:srgbClr val="000000"/>
                </a:solidFill>
                <a:highlight>
                  <a:srgbClr val="FFFFFF"/>
                </a:highlight>
                <a:latin typeface="Times New Roman" pitchFamily="18" charset="0"/>
                <a:cs typeface="Times New Roman" pitchFamily="18" charset="0"/>
              </a:rPr>
              <a:t> </a:t>
            </a:r>
            <a:endParaRPr lang="kk-KZ" sz="1600" dirty="0" smtClean="0">
              <a:solidFill>
                <a:srgbClr val="000000"/>
              </a:solidFill>
              <a:highlight>
                <a:srgbClr val="FFFFFF"/>
              </a:highlight>
              <a:latin typeface="Times New Roman" pitchFamily="18" charset="0"/>
              <a:cs typeface="Times New Roman" pitchFamily="18" charset="0"/>
            </a:endParaRPr>
          </a:p>
          <a:p>
            <a:r>
              <a:rPr lang="en-US" sz="2400" b="1" dirty="0" smtClean="0">
                <a:solidFill>
                  <a:srgbClr val="2B91AF"/>
                </a:solidFill>
                <a:highlight>
                  <a:srgbClr val="FFFFFF"/>
                </a:highlight>
                <a:latin typeface="Times New Roman" pitchFamily="18" charset="0"/>
                <a:cs typeface="Times New Roman" pitchFamily="18" charset="0"/>
              </a:rPr>
              <a:t>Array</a:t>
            </a:r>
            <a:r>
              <a:rPr lang="en-US" sz="2400" b="1" dirty="0" smtClean="0">
                <a:solidFill>
                  <a:srgbClr val="000000"/>
                </a:solidFill>
                <a:highlight>
                  <a:srgbClr val="FFFFFF"/>
                </a:highlight>
                <a:latin typeface="Times New Roman" pitchFamily="18" charset="0"/>
                <a:cs typeface="Times New Roman" pitchFamily="18" charset="0"/>
              </a:rPr>
              <a:t> </a:t>
            </a:r>
            <a:r>
              <a:rPr lang="en-US" sz="2400" b="1" dirty="0">
                <a:solidFill>
                  <a:srgbClr val="000000"/>
                </a:solidFill>
                <a:highlight>
                  <a:srgbClr val="FFFFFF"/>
                </a:highlight>
                <a:latin typeface="Times New Roman" pitchFamily="18" charset="0"/>
                <a:cs typeface="Times New Roman" pitchFamily="18" charset="0"/>
              </a:rPr>
              <a:t>my1DArray = </a:t>
            </a:r>
            <a:r>
              <a:rPr lang="en-US" sz="2400" b="1" dirty="0" err="1">
                <a:solidFill>
                  <a:srgbClr val="2B91AF"/>
                </a:solidFill>
                <a:highlight>
                  <a:srgbClr val="FFFFFF"/>
                </a:highlight>
                <a:latin typeface="Times New Roman" pitchFamily="18" charset="0"/>
                <a:cs typeface="Times New Roman" pitchFamily="18" charset="0"/>
              </a:rPr>
              <a:t>Array</a:t>
            </a:r>
            <a:r>
              <a:rPr lang="en-US" sz="2400" b="1" dirty="0" err="1">
                <a:solidFill>
                  <a:srgbClr val="000000"/>
                </a:solidFill>
                <a:highlight>
                  <a:srgbClr val="FFFFFF"/>
                </a:highlight>
                <a:latin typeface="Times New Roman" pitchFamily="18" charset="0"/>
                <a:cs typeface="Times New Roman" pitchFamily="18" charset="0"/>
              </a:rPr>
              <a:t>.CreateInstance</a:t>
            </a:r>
            <a:r>
              <a:rPr lang="en-US" sz="2400" b="1" dirty="0">
                <a:solidFill>
                  <a:srgbClr val="000000"/>
                </a:solidFill>
                <a:highlight>
                  <a:srgbClr val="FFFFFF"/>
                </a:highlight>
                <a:latin typeface="Times New Roman" pitchFamily="18" charset="0"/>
                <a:cs typeface="Times New Roman" pitchFamily="18" charset="0"/>
              </a:rPr>
              <a:t>(</a:t>
            </a:r>
            <a:r>
              <a:rPr lang="en-US" sz="2400" b="1" dirty="0" err="1">
                <a:solidFill>
                  <a:srgbClr val="0000FF"/>
                </a:solidFill>
                <a:highlight>
                  <a:srgbClr val="FFFFFF"/>
                </a:highlight>
                <a:latin typeface="Times New Roman" pitchFamily="18" charset="0"/>
                <a:cs typeface="Times New Roman" pitchFamily="18" charset="0"/>
              </a:rPr>
              <a:t>typeof</a:t>
            </a:r>
            <a:r>
              <a:rPr lang="en-US" sz="2400" b="1" dirty="0">
                <a:solidFill>
                  <a:srgbClr val="000000"/>
                </a:solidFill>
                <a:highlight>
                  <a:srgbClr val="FFFFFF"/>
                </a:highlight>
                <a:latin typeface="Times New Roman" pitchFamily="18" charset="0"/>
                <a:cs typeface="Times New Roman" pitchFamily="18" charset="0"/>
              </a:rPr>
              <a:t>(</a:t>
            </a:r>
            <a:r>
              <a:rPr lang="en-US" sz="2400" b="1" dirty="0">
                <a:solidFill>
                  <a:srgbClr val="2B91AF"/>
                </a:solidFill>
                <a:highlight>
                  <a:srgbClr val="FFFFFF"/>
                </a:highlight>
                <a:latin typeface="Times New Roman" pitchFamily="18" charset="0"/>
                <a:cs typeface="Times New Roman" pitchFamily="18" charset="0"/>
              </a:rPr>
              <a:t>Int32</a:t>
            </a:r>
            <a:r>
              <a:rPr lang="en-US" sz="2400" b="1" dirty="0">
                <a:solidFill>
                  <a:srgbClr val="000000"/>
                </a:solidFill>
                <a:highlight>
                  <a:srgbClr val="FFFFFF"/>
                </a:highlight>
                <a:latin typeface="Times New Roman" pitchFamily="18" charset="0"/>
                <a:cs typeface="Times New Roman" pitchFamily="18" charset="0"/>
              </a:rPr>
              <a:t>), 5);</a:t>
            </a:r>
            <a:endParaRPr lang="ru-RU"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17241299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323528" y="332656"/>
            <a:ext cx="8568952" cy="369332"/>
          </a:xfrm>
          <a:prstGeom prst="rect">
            <a:avLst/>
          </a:prstGeom>
        </p:spPr>
        <p:txBody>
          <a:bodyPr wrap="square">
            <a:spAutoFit/>
          </a:bodyPr>
          <a:lstStyle/>
          <a:p>
            <a:r>
              <a:rPr lang="kk-KZ" b="1" dirty="0">
                <a:latin typeface="Times New Roman" pitchFamily="18" charset="0"/>
                <a:cs typeface="Times New Roman" pitchFamily="18" charset="0"/>
              </a:rPr>
              <a:t> </a:t>
            </a:r>
            <a:r>
              <a:rPr lang="kk-KZ" b="1" dirty="0" smtClean="0">
                <a:latin typeface="Times New Roman" pitchFamily="18" charset="0"/>
                <a:cs typeface="Times New Roman" pitchFamily="18" charset="0"/>
              </a:rPr>
              <a:t>Array </a:t>
            </a:r>
            <a:r>
              <a:rPr lang="kk-KZ" b="1" dirty="0">
                <a:latin typeface="Times New Roman" pitchFamily="18" charset="0"/>
                <a:cs typeface="Times New Roman" pitchFamily="18" charset="0"/>
              </a:rPr>
              <a:t>классының әдістерін программада қолдану</a:t>
            </a:r>
            <a:endParaRPr lang="ru-RU" dirty="0">
              <a:latin typeface="Times New Roman" pitchFamily="18" charset="0"/>
              <a:cs typeface="Times New Roman" pitchFamily="18" charset="0"/>
            </a:endParaRPr>
          </a:p>
        </p:txBody>
      </p:sp>
      <p:sp>
        <p:nvSpPr>
          <p:cNvPr id="4" name="Прямоугольник 3"/>
          <p:cNvSpPr/>
          <p:nvPr/>
        </p:nvSpPr>
        <p:spPr>
          <a:xfrm>
            <a:off x="326624" y="701988"/>
            <a:ext cx="7992888" cy="2031325"/>
          </a:xfrm>
          <a:prstGeom prst="rect">
            <a:avLst/>
          </a:prstGeom>
        </p:spPr>
        <p:txBody>
          <a:bodyPr wrap="square">
            <a:spAutoFit/>
          </a:bodyPr>
          <a:lstStyle/>
          <a:p>
            <a:pPr indent="457200" algn="just"/>
            <a:r>
              <a:rPr lang="kk-KZ" b="1" dirty="0" smtClean="0">
                <a:latin typeface="Times New Roman" pitchFamily="18" charset="0"/>
                <a:cs typeface="Times New Roman" pitchFamily="18" charset="0"/>
              </a:rPr>
              <a:t>1 есеп</a:t>
            </a:r>
            <a:r>
              <a:rPr lang="kk-KZ" b="1" dirty="0">
                <a:latin typeface="Times New Roman" pitchFamily="18" charset="0"/>
                <a:cs typeface="Times New Roman" pitchFamily="18" charset="0"/>
              </a:rPr>
              <a:t>. </a:t>
            </a:r>
            <a:r>
              <a:rPr lang="kk-KZ" dirty="0">
                <a:latin typeface="Times New Roman" pitchFamily="18" charset="0"/>
                <a:cs typeface="Times New Roman" pitchFamily="18" charset="0"/>
              </a:rPr>
              <a:t>Минус 40 пен 40 аралығындағы кездейсоқ бүтін сандардан тұратын A массивін құру. Массивті шығару. Массивтің барлық элементтерін сұрыптау. Құрылған массив элементтерін өлшемі жағынан бірдей басқа массивке көшіру. Онда диалог режимінде берілген кілт бойынша элементтің бинарлық іздестірілуін орындау. Бағдарламаны жазғанда System.Array класының әдістерін қолдану.</a:t>
            </a:r>
            <a:endParaRPr lang="ru-RU" dirty="0">
              <a:latin typeface="Times New Roman" pitchFamily="18" charset="0"/>
              <a:cs typeface="Times New Roman" pitchFamily="18" charset="0"/>
            </a:endParaRPr>
          </a:p>
          <a:p>
            <a:pPr indent="457200" algn="just"/>
            <a:r>
              <a:rPr lang="kk-KZ" dirty="0">
                <a:latin typeface="Times New Roman" pitchFamily="18" charset="0"/>
                <a:cs typeface="Times New Roman" pitchFamily="18" charset="0"/>
              </a:rPr>
              <a:t>Бағдарлама коды:</a:t>
            </a:r>
            <a:endParaRPr lang="ru-RU" dirty="0">
              <a:latin typeface="Times New Roman" pitchFamily="18" charset="0"/>
              <a:cs typeface="Times New Roman" pitchFamily="18" charset="0"/>
            </a:endParaRPr>
          </a:p>
        </p:txBody>
      </p:sp>
      <p:sp>
        <p:nvSpPr>
          <p:cNvPr id="5" name="Прямоугольник 4"/>
          <p:cNvSpPr/>
          <p:nvPr/>
        </p:nvSpPr>
        <p:spPr>
          <a:xfrm>
            <a:off x="399356" y="2723426"/>
            <a:ext cx="8925172" cy="2215991"/>
          </a:xfrm>
          <a:prstGeom prst="rect">
            <a:avLst/>
          </a:prstGeom>
        </p:spPr>
        <p:txBody>
          <a:bodyPr wrap="square">
            <a:spAutoFit/>
          </a:bodyPr>
          <a:lstStyle/>
          <a:p>
            <a:r>
              <a:rPr lang="en-US" dirty="0">
                <a:latin typeface="Times New Roman" pitchFamily="18" charset="0"/>
                <a:ea typeface="Times New Roman"/>
                <a:cs typeface="Times New Roman" pitchFamily="18" charset="0"/>
              </a:rPr>
              <a:t> </a:t>
            </a:r>
            <a:r>
              <a:rPr lang="kk-KZ" dirty="0">
                <a:solidFill>
                  <a:srgbClr val="800000"/>
                </a:solidFill>
                <a:latin typeface="Times New Roman" pitchFamily="18" charset="0"/>
                <a:ea typeface="Times New Roman"/>
                <a:cs typeface="Times New Roman" pitchFamily="18" charset="0"/>
              </a:rPr>
              <a:t>Массивті</a:t>
            </a:r>
            <a:r>
              <a:rPr lang="kk-KZ" dirty="0" smtClean="0">
                <a:latin typeface="Times New Roman" pitchFamily="18" charset="0"/>
                <a:ea typeface="Times New Roman"/>
                <a:cs typeface="Times New Roman" pitchFamily="18" charset="0"/>
              </a:rPr>
              <a:t> </a:t>
            </a:r>
            <a:r>
              <a:rPr lang="ru-RU" dirty="0" err="1" smtClean="0">
                <a:solidFill>
                  <a:srgbClr val="800000"/>
                </a:solidFill>
                <a:latin typeface="Times New Roman" pitchFamily="18" charset="0"/>
                <a:ea typeface="Times New Roman"/>
                <a:cs typeface="Times New Roman" pitchFamily="18" charset="0"/>
              </a:rPr>
              <a:t>жариялау</a:t>
            </a:r>
            <a:r>
              <a:rPr lang="kk-KZ" dirty="0" smtClean="0">
                <a:solidFill>
                  <a:srgbClr val="800000"/>
                </a:solidFill>
                <a:latin typeface="Times New Roman" pitchFamily="18" charset="0"/>
                <a:ea typeface="Times New Roman"/>
                <a:cs typeface="Times New Roman" pitchFamily="18" charset="0"/>
              </a:rPr>
              <a:t>:</a:t>
            </a:r>
            <a:endParaRPr lang="ru-RU" sz="1200" dirty="0">
              <a:latin typeface="Times New Roman" pitchFamily="18" charset="0"/>
              <a:ea typeface="Times New Roman"/>
              <a:cs typeface="Times New Roman" pitchFamily="18" charset="0"/>
            </a:endParaRPr>
          </a:p>
          <a:p>
            <a:r>
              <a:rPr lang="en-US" dirty="0" smtClean="0">
                <a:solidFill>
                  <a:srgbClr val="0000FF"/>
                </a:solidFill>
                <a:latin typeface="Times New Roman" pitchFamily="18" charset="0"/>
                <a:ea typeface="Times New Roman"/>
                <a:cs typeface="Times New Roman" pitchFamily="18" charset="0"/>
              </a:rPr>
              <a:t>public</a:t>
            </a:r>
            <a:r>
              <a:rPr lang="en-US" dirty="0" smtClean="0">
                <a:latin typeface="Times New Roman" pitchFamily="18" charset="0"/>
                <a:ea typeface="Times New Roman"/>
                <a:cs typeface="Times New Roman" pitchFamily="18" charset="0"/>
              </a:rPr>
              <a:t> </a:t>
            </a:r>
            <a:r>
              <a:rPr lang="en-US" dirty="0">
                <a:solidFill>
                  <a:srgbClr val="0000FF"/>
                </a:solidFill>
                <a:latin typeface="Times New Roman" pitchFamily="18" charset="0"/>
                <a:ea typeface="Times New Roman"/>
                <a:cs typeface="Times New Roman" pitchFamily="18" charset="0"/>
              </a:rPr>
              <a:t>static</a:t>
            </a:r>
            <a:r>
              <a:rPr lang="en-US" dirty="0">
                <a:latin typeface="Times New Roman" pitchFamily="18" charset="0"/>
                <a:ea typeface="Times New Roman"/>
                <a:cs typeface="Times New Roman" pitchFamily="18" charset="0"/>
              </a:rPr>
              <a:t> </a:t>
            </a:r>
            <a:r>
              <a:rPr lang="en-US" dirty="0">
                <a:solidFill>
                  <a:srgbClr val="008080"/>
                </a:solidFill>
                <a:latin typeface="Times New Roman" pitchFamily="18" charset="0"/>
                <a:ea typeface="Times New Roman"/>
                <a:cs typeface="Times New Roman" pitchFamily="18" charset="0"/>
              </a:rPr>
              <a:t>Array</a:t>
            </a:r>
            <a:r>
              <a:rPr lang="en-US" dirty="0">
                <a:latin typeface="Times New Roman" pitchFamily="18" charset="0"/>
                <a:ea typeface="Times New Roman"/>
                <a:cs typeface="Times New Roman" pitchFamily="18" charset="0"/>
              </a:rPr>
              <a:t> </a:t>
            </a:r>
            <a:r>
              <a:rPr lang="en-US" dirty="0" err="1">
                <a:latin typeface="Times New Roman" pitchFamily="18" charset="0"/>
                <a:ea typeface="Times New Roman"/>
                <a:cs typeface="Times New Roman" pitchFamily="18" charset="0"/>
              </a:rPr>
              <a:t>masi</a:t>
            </a:r>
            <a:r>
              <a:rPr lang="en-US" dirty="0">
                <a:latin typeface="Times New Roman" pitchFamily="18" charset="0"/>
                <a:ea typeface="Times New Roman"/>
                <a:cs typeface="Times New Roman" pitchFamily="18" charset="0"/>
              </a:rPr>
              <a:t> = </a:t>
            </a:r>
            <a:r>
              <a:rPr lang="en-US" dirty="0" err="1">
                <a:solidFill>
                  <a:srgbClr val="008080"/>
                </a:solidFill>
                <a:latin typeface="Times New Roman" pitchFamily="18" charset="0"/>
                <a:ea typeface="Times New Roman"/>
                <a:cs typeface="Times New Roman" pitchFamily="18" charset="0"/>
              </a:rPr>
              <a:t>Array</a:t>
            </a:r>
            <a:r>
              <a:rPr lang="en-US" dirty="0" err="1">
                <a:latin typeface="Times New Roman" pitchFamily="18" charset="0"/>
                <a:ea typeface="Times New Roman"/>
                <a:cs typeface="Times New Roman" pitchFamily="18" charset="0"/>
              </a:rPr>
              <a:t>.CreateInstance</a:t>
            </a:r>
            <a:r>
              <a:rPr lang="en-US" dirty="0">
                <a:latin typeface="Times New Roman" pitchFamily="18" charset="0"/>
                <a:ea typeface="Times New Roman"/>
                <a:cs typeface="Times New Roman" pitchFamily="18" charset="0"/>
              </a:rPr>
              <a:t>(</a:t>
            </a:r>
            <a:r>
              <a:rPr lang="en-US" dirty="0" err="1">
                <a:solidFill>
                  <a:srgbClr val="0000FF"/>
                </a:solidFill>
                <a:latin typeface="Times New Roman" pitchFamily="18" charset="0"/>
                <a:ea typeface="Times New Roman"/>
                <a:cs typeface="Times New Roman" pitchFamily="18" charset="0"/>
              </a:rPr>
              <a:t>typeof</a:t>
            </a:r>
            <a:r>
              <a:rPr lang="en-US" dirty="0">
                <a:latin typeface="Times New Roman" pitchFamily="18" charset="0"/>
                <a:ea typeface="Times New Roman"/>
                <a:cs typeface="Times New Roman" pitchFamily="18" charset="0"/>
              </a:rPr>
              <a:t>(</a:t>
            </a:r>
            <a:r>
              <a:rPr lang="en-US" dirty="0" err="1">
                <a:solidFill>
                  <a:srgbClr val="0000FF"/>
                </a:solidFill>
                <a:latin typeface="Times New Roman" pitchFamily="18" charset="0"/>
                <a:ea typeface="Times New Roman"/>
                <a:cs typeface="Times New Roman" pitchFamily="18" charset="0"/>
              </a:rPr>
              <a:t>int</a:t>
            </a:r>
            <a:r>
              <a:rPr lang="en-US" dirty="0">
                <a:latin typeface="Times New Roman" pitchFamily="18" charset="0"/>
                <a:ea typeface="Times New Roman"/>
                <a:cs typeface="Times New Roman" pitchFamily="18" charset="0"/>
              </a:rPr>
              <a:t>), </a:t>
            </a:r>
            <a:r>
              <a:rPr lang="en-US" dirty="0" err="1">
                <a:latin typeface="Times New Roman" pitchFamily="18" charset="0"/>
                <a:ea typeface="Times New Roman"/>
                <a:cs typeface="Times New Roman" pitchFamily="18" charset="0"/>
              </a:rPr>
              <a:t>ctl</a:t>
            </a:r>
            <a:r>
              <a:rPr lang="en-US" dirty="0">
                <a:latin typeface="Times New Roman" pitchFamily="18" charset="0"/>
                <a:ea typeface="Times New Roman"/>
                <a:cs typeface="Times New Roman" pitchFamily="18" charset="0"/>
              </a:rPr>
              <a:t>, </a:t>
            </a:r>
            <a:r>
              <a:rPr lang="en-US" dirty="0" err="1">
                <a:latin typeface="Times New Roman" pitchFamily="18" charset="0"/>
                <a:ea typeface="Times New Roman"/>
                <a:cs typeface="Times New Roman" pitchFamily="18" charset="0"/>
              </a:rPr>
              <a:t>niz</a:t>
            </a:r>
            <a:r>
              <a:rPr lang="en-US" dirty="0" smtClean="0">
                <a:latin typeface="Times New Roman" pitchFamily="18" charset="0"/>
                <a:ea typeface="Times New Roman"/>
                <a:cs typeface="Times New Roman" pitchFamily="18" charset="0"/>
              </a:rPr>
              <a:t>);</a:t>
            </a:r>
            <a:endParaRPr lang="kk-KZ" dirty="0" smtClean="0">
              <a:latin typeface="Times New Roman" pitchFamily="18" charset="0"/>
              <a:ea typeface="Times New Roman"/>
              <a:cs typeface="Times New Roman" pitchFamily="18" charset="0"/>
            </a:endParaRPr>
          </a:p>
          <a:p>
            <a:endParaRPr lang="kk-KZ" dirty="0">
              <a:latin typeface="Times New Roman" pitchFamily="18" charset="0"/>
              <a:cs typeface="Times New Roman" pitchFamily="18" charset="0"/>
            </a:endParaRPr>
          </a:p>
          <a:p>
            <a:pPr>
              <a:spcAft>
                <a:spcPts val="0"/>
              </a:spcAft>
            </a:pPr>
            <a:r>
              <a:rPr lang="kk-KZ" dirty="0">
                <a:solidFill>
                  <a:srgbClr val="800000"/>
                </a:solidFill>
                <a:latin typeface="Times New Roman" pitchFamily="18" charset="0"/>
                <a:ea typeface="Times New Roman"/>
                <a:cs typeface="Times New Roman" pitchFamily="18" charset="0"/>
              </a:rPr>
              <a:t>Массив элементтерін </a:t>
            </a:r>
            <a:r>
              <a:rPr lang="kk-KZ" dirty="0" smtClean="0">
                <a:solidFill>
                  <a:srgbClr val="800000"/>
                </a:solidFill>
                <a:latin typeface="Times New Roman" pitchFamily="18" charset="0"/>
                <a:ea typeface="Times New Roman"/>
                <a:cs typeface="Times New Roman" pitchFamily="18" charset="0"/>
              </a:rPr>
              <a:t>қолдану:</a:t>
            </a:r>
            <a:endParaRPr lang="kk-KZ" dirty="0">
              <a:solidFill>
                <a:srgbClr val="800000"/>
              </a:solidFill>
              <a:latin typeface="Times New Roman" pitchFamily="18" charset="0"/>
              <a:ea typeface="Times New Roman"/>
              <a:cs typeface="Times New Roman" pitchFamily="18" charset="0"/>
            </a:endParaRPr>
          </a:p>
          <a:p>
            <a:pPr>
              <a:spcAft>
                <a:spcPts val="0"/>
              </a:spcAft>
            </a:pPr>
            <a:r>
              <a:rPr lang="en-US" b="1" dirty="0" err="1" smtClean="0">
                <a:latin typeface="Times New Roman" pitchFamily="18" charset="0"/>
                <a:ea typeface="Times New Roman"/>
                <a:cs typeface="Times New Roman" pitchFamily="18" charset="0"/>
              </a:rPr>
              <a:t>masi.SetValue</a:t>
            </a:r>
            <a:r>
              <a:rPr lang="en-US" dirty="0">
                <a:latin typeface="Times New Roman" pitchFamily="18" charset="0"/>
                <a:ea typeface="Times New Roman"/>
                <a:cs typeface="Times New Roman" pitchFamily="18" charset="0"/>
              </a:rPr>
              <a:t>((</a:t>
            </a:r>
            <a:r>
              <a:rPr lang="en-US" dirty="0" err="1">
                <a:latin typeface="Times New Roman" pitchFamily="18" charset="0"/>
                <a:ea typeface="Times New Roman"/>
                <a:cs typeface="Times New Roman" pitchFamily="18" charset="0"/>
              </a:rPr>
              <a:t>rnd.Next</a:t>
            </a:r>
            <a:r>
              <a:rPr lang="en-US" dirty="0">
                <a:latin typeface="Times New Roman" pitchFamily="18" charset="0"/>
                <a:ea typeface="Times New Roman"/>
                <a:cs typeface="Times New Roman" pitchFamily="18" charset="0"/>
              </a:rPr>
              <a:t>(81) - 40), i</a:t>
            </a:r>
            <a:r>
              <a:rPr lang="en-US" dirty="0" smtClean="0">
                <a:latin typeface="Times New Roman" pitchFamily="18" charset="0"/>
                <a:ea typeface="Times New Roman"/>
                <a:cs typeface="Times New Roman" pitchFamily="18" charset="0"/>
              </a:rPr>
              <a:t>);    </a:t>
            </a:r>
            <a:r>
              <a:rPr lang="en-US" dirty="0">
                <a:solidFill>
                  <a:srgbClr val="800000"/>
                </a:solidFill>
                <a:latin typeface="Times New Roman" pitchFamily="18" charset="0"/>
                <a:ea typeface="Times New Roman"/>
                <a:cs typeface="Times New Roman" pitchFamily="18" charset="0"/>
              </a:rPr>
              <a:t>- </a:t>
            </a:r>
            <a:r>
              <a:rPr lang="ru-RU" dirty="0" err="1" smtClean="0">
                <a:solidFill>
                  <a:srgbClr val="800000"/>
                </a:solidFill>
                <a:latin typeface="Times New Roman" pitchFamily="18" charset="0"/>
                <a:ea typeface="Times New Roman"/>
                <a:cs typeface="Times New Roman" pitchFamily="18" charset="0"/>
              </a:rPr>
              <a:t>циклда</a:t>
            </a:r>
            <a:r>
              <a:rPr lang="ru-RU" dirty="0" smtClean="0">
                <a:solidFill>
                  <a:srgbClr val="800000"/>
                </a:solidFill>
                <a:latin typeface="Times New Roman" pitchFamily="18" charset="0"/>
                <a:ea typeface="Times New Roman"/>
                <a:cs typeface="Times New Roman" pitchFamily="18" charset="0"/>
              </a:rPr>
              <a:t> массив </a:t>
            </a:r>
            <a:r>
              <a:rPr lang="ru-RU" dirty="0" err="1" smtClean="0">
                <a:solidFill>
                  <a:srgbClr val="800000"/>
                </a:solidFill>
                <a:latin typeface="Times New Roman" pitchFamily="18" charset="0"/>
                <a:ea typeface="Times New Roman"/>
                <a:cs typeface="Times New Roman" pitchFamily="18" charset="0"/>
              </a:rPr>
              <a:t>элементтер</a:t>
            </a:r>
            <a:r>
              <a:rPr lang="kk-KZ" dirty="0" smtClean="0">
                <a:solidFill>
                  <a:srgbClr val="800000"/>
                </a:solidFill>
                <a:latin typeface="Times New Roman" pitchFamily="18" charset="0"/>
                <a:ea typeface="Times New Roman"/>
                <a:cs typeface="Times New Roman" pitchFamily="18" charset="0"/>
              </a:rPr>
              <a:t>ін жазуд</a:t>
            </a:r>
            <a:r>
              <a:rPr lang="ru-RU" dirty="0" smtClean="0">
                <a:solidFill>
                  <a:srgbClr val="800000"/>
                </a:solidFill>
                <a:latin typeface="Times New Roman" pitchFamily="18" charset="0"/>
                <a:ea typeface="Times New Roman"/>
                <a:cs typeface="Times New Roman" pitchFamily="18" charset="0"/>
              </a:rPr>
              <a:t>ы </a:t>
            </a:r>
            <a:r>
              <a:rPr lang="ru-RU" dirty="0" err="1" smtClean="0">
                <a:solidFill>
                  <a:srgbClr val="800000"/>
                </a:solidFill>
                <a:latin typeface="Times New Roman" pitchFamily="18" charset="0"/>
                <a:ea typeface="Times New Roman"/>
                <a:cs typeface="Times New Roman" pitchFamily="18" charset="0"/>
              </a:rPr>
              <a:t>орындау</a:t>
            </a:r>
            <a:r>
              <a:rPr lang="kk-KZ" dirty="0" smtClean="0">
                <a:solidFill>
                  <a:srgbClr val="800000"/>
                </a:solidFill>
                <a:latin typeface="Times New Roman" pitchFamily="18" charset="0"/>
                <a:ea typeface="Times New Roman"/>
                <a:cs typeface="Times New Roman" pitchFamily="18" charset="0"/>
              </a:rPr>
              <a:t> </a:t>
            </a:r>
            <a:endParaRPr lang="kk-KZ" dirty="0">
              <a:solidFill>
                <a:srgbClr val="800000"/>
              </a:solidFill>
              <a:latin typeface="Times New Roman" pitchFamily="18" charset="0"/>
              <a:ea typeface="Times New Roman"/>
              <a:cs typeface="Times New Roman" pitchFamily="18" charset="0"/>
            </a:endParaRPr>
          </a:p>
          <a:p>
            <a:pPr>
              <a:spcAft>
                <a:spcPts val="0"/>
              </a:spcAft>
            </a:pPr>
            <a:r>
              <a:rPr lang="it-IT" dirty="0">
                <a:solidFill>
                  <a:srgbClr val="008080"/>
                </a:solidFill>
                <a:latin typeface="Times New Roman" pitchFamily="18" charset="0"/>
                <a:ea typeface="Times New Roman"/>
                <a:cs typeface="Times New Roman" pitchFamily="18" charset="0"/>
              </a:rPr>
              <a:t>Console</a:t>
            </a:r>
            <a:r>
              <a:rPr lang="it-IT" dirty="0">
                <a:latin typeface="Times New Roman" pitchFamily="18" charset="0"/>
                <a:ea typeface="Times New Roman"/>
                <a:cs typeface="Times New Roman" pitchFamily="18" charset="0"/>
              </a:rPr>
              <a:t>.Write(</a:t>
            </a:r>
            <a:r>
              <a:rPr lang="it-IT" b="1" dirty="0">
                <a:latin typeface="Times New Roman" pitchFamily="18" charset="0"/>
                <a:ea typeface="Times New Roman"/>
                <a:cs typeface="Times New Roman" pitchFamily="18" charset="0"/>
              </a:rPr>
              <a:t>masi.GetValue</a:t>
            </a:r>
            <a:r>
              <a:rPr lang="it-IT" dirty="0">
                <a:latin typeface="Times New Roman" pitchFamily="18" charset="0"/>
                <a:ea typeface="Times New Roman"/>
                <a:cs typeface="Times New Roman" pitchFamily="18" charset="0"/>
              </a:rPr>
              <a:t>(i) + </a:t>
            </a:r>
            <a:r>
              <a:rPr lang="it-IT" dirty="0">
                <a:solidFill>
                  <a:srgbClr val="800000"/>
                </a:solidFill>
                <a:latin typeface="Times New Roman" pitchFamily="18" charset="0"/>
                <a:ea typeface="Times New Roman"/>
                <a:cs typeface="Times New Roman" pitchFamily="18" charset="0"/>
              </a:rPr>
              <a:t>" </a:t>
            </a:r>
            <a:r>
              <a:rPr lang="it-IT" dirty="0" smtClean="0">
                <a:solidFill>
                  <a:srgbClr val="800000"/>
                </a:solidFill>
                <a:latin typeface="Times New Roman" pitchFamily="18" charset="0"/>
                <a:ea typeface="Times New Roman"/>
                <a:cs typeface="Times New Roman" pitchFamily="18" charset="0"/>
              </a:rPr>
              <a:t>"</a:t>
            </a:r>
            <a:r>
              <a:rPr lang="it-IT" dirty="0" smtClean="0">
                <a:latin typeface="Times New Roman" pitchFamily="18" charset="0"/>
                <a:ea typeface="Times New Roman"/>
                <a:cs typeface="Times New Roman" pitchFamily="18" charset="0"/>
              </a:rPr>
              <a:t>);    - </a:t>
            </a:r>
            <a:r>
              <a:rPr lang="ru-RU" dirty="0" err="1">
                <a:solidFill>
                  <a:srgbClr val="800000"/>
                </a:solidFill>
                <a:latin typeface="Times New Roman" pitchFamily="18" charset="0"/>
                <a:ea typeface="Times New Roman"/>
                <a:cs typeface="Times New Roman" pitchFamily="18" charset="0"/>
              </a:rPr>
              <a:t>циклда</a:t>
            </a:r>
            <a:r>
              <a:rPr lang="ru-RU" dirty="0">
                <a:solidFill>
                  <a:srgbClr val="800000"/>
                </a:solidFill>
                <a:latin typeface="Times New Roman" pitchFamily="18" charset="0"/>
                <a:ea typeface="Times New Roman"/>
                <a:cs typeface="Times New Roman" pitchFamily="18" charset="0"/>
              </a:rPr>
              <a:t> массив </a:t>
            </a:r>
            <a:r>
              <a:rPr lang="ru-RU" dirty="0" err="1">
                <a:solidFill>
                  <a:srgbClr val="800000"/>
                </a:solidFill>
                <a:latin typeface="Times New Roman" pitchFamily="18" charset="0"/>
                <a:ea typeface="Times New Roman"/>
                <a:cs typeface="Times New Roman" pitchFamily="18" charset="0"/>
              </a:rPr>
              <a:t>элементтер</a:t>
            </a:r>
            <a:r>
              <a:rPr lang="kk-KZ" dirty="0">
                <a:solidFill>
                  <a:srgbClr val="800000"/>
                </a:solidFill>
                <a:latin typeface="Times New Roman" pitchFamily="18" charset="0"/>
                <a:ea typeface="Times New Roman"/>
                <a:cs typeface="Times New Roman" pitchFamily="18" charset="0"/>
              </a:rPr>
              <a:t>ін оқуды </a:t>
            </a:r>
            <a:r>
              <a:rPr lang="kk-KZ" dirty="0" smtClean="0">
                <a:solidFill>
                  <a:srgbClr val="800000"/>
                </a:solidFill>
                <a:latin typeface="Times New Roman" pitchFamily="18" charset="0"/>
                <a:ea typeface="Times New Roman"/>
                <a:cs typeface="Times New Roman" pitchFamily="18" charset="0"/>
              </a:rPr>
              <a:t>орындау </a:t>
            </a:r>
            <a:endParaRPr lang="ru-RU" dirty="0">
              <a:solidFill>
                <a:srgbClr val="800000"/>
              </a:solidFill>
              <a:latin typeface="Times New Roman" pitchFamily="18" charset="0"/>
              <a:ea typeface="Times New Roman"/>
              <a:cs typeface="Times New Roman" pitchFamily="18" charset="0"/>
            </a:endParaRPr>
          </a:p>
          <a:p>
            <a:pPr>
              <a:spcAft>
                <a:spcPts val="0"/>
              </a:spcAft>
            </a:pPr>
            <a:endParaRPr lang="ru-RU" sz="1200" dirty="0" smtClean="0">
              <a:latin typeface="Times New Roman" pitchFamily="18" charset="0"/>
              <a:ea typeface="Times New Roman"/>
              <a:cs typeface="Times New Roman" pitchFamily="18" charset="0"/>
            </a:endParaRPr>
          </a:p>
          <a:p>
            <a:endParaRPr lang="ru-RU" dirty="0">
              <a:latin typeface="Times New Roman" pitchFamily="18" charset="0"/>
              <a:cs typeface="Times New Roman" pitchFamily="18" charset="0"/>
            </a:endParaRPr>
          </a:p>
        </p:txBody>
      </p:sp>
      <p:sp>
        <p:nvSpPr>
          <p:cNvPr id="6" name="Прямоугольник 5"/>
          <p:cNvSpPr/>
          <p:nvPr/>
        </p:nvSpPr>
        <p:spPr>
          <a:xfrm>
            <a:off x="440120" y="4941168"/>
            <a:ext cx="8236336" cy="1200329"/>
          </a:xfrm>
          <a:prstGeom prst="rect">
            <a:avLst/>
          </a:prstGeom>
        </p:spPr>
        <p:txBody>
          <a:bodyPr wrap="square">
            <a:spAutoFit/>
          </a:bodyPr>
          <a:lstStyle/>
          <a:p>
            <a:pPr>
              <a:spcAft>
                <a:spcPts val="0"/>
              </a:spcAft>
            </a:pPr>
            <a:r>
              <a:rPr lang="ru-RU" dirty="0" err="1" smtClean="0">
                <a:solidFill>
                  <a:srgbClr val="800000"/>
                </a:solidFill>
                <a:latin typeface="Courier New"/>
                <a:ea typeface="Times New Roman"/>
              </a:rPr>
              <a:t>Сорттау</a:t>
            </a:r>
            <a:r>
              <a:rPr lang="ru-RU" dirty="0" smtClean="0">
                <a:solidFill>
                  <a:srgbClr val="800000"/>
                </a:solidFill>
                <a:latin typeface="Courier New"/>
                <a:ea typeface="Times New Roman"/>
              </a:rPr>
              <a:t> </a:t>
            </a:r>
            <a:r>
              <a:rPr lang="ru-RU" dirty="0" err="1" smtClean="0">
                <a:solidFill>
                  <a:srgbClr val="800000"/>
                </a:solidFill>
                <a:latin typeface="Courier New"/>
                <a:ea typeface="Times New Roman"/>
              </a:rPr>
              <a:t>және</a:t>
            </a:r>
            <a:r>
              <a:rPr lang="ru-RU" dirty="0" smtClean="0">
                <a:solidFill>
                  <a:srgbClr val="800000"/>
                </a:solidFill>
                <a:latin typeface="Courier New"/>
                <a:ea typeface="Times New Roman"/>
              </a:rPr>
              <a:t> </a:t>
            </a:r>
            <a:r>
              <a:rPr lang="ru-RU" dirty="0" err="1" smtClean="0">
                <a:solidFill>
                  <a:srgbClr val="800000"/>
                </a:solidFill>
                <a:latin typeface="Courier New"/>
                <a:ea typeface="Times New Roman"/>
              </a:rPr>
              <a:t>басып</a:t>
            </a:r>
            <a:r>
              <a:rPr lang="ru-RU" dirty="0" smtClean="0">
                <a:solidFill>
                  <a:srgbClr val="800000"/>
                </a:solidFill>
                <a:latin typeface="Courier New"/>
                <a:ea typeface="Times New Roman"/>
              </a:rPr>
              <a:t> </a:t>
            </a:r>
            <a:r>
              <a:rPr lang="ru-RU" dirty="0" err="1" smtClean="0">
                <a:solidFill>
                  <a:srgbClr val="800000"/>
                </a:solidFill>
                <a:latin typeface="Courier New"/>
                <a:ea typeface="Times New Roman"/>
              </a:rPr>
              <a:t>шығару</a:t>
            </a:r>
            <a:r>
              <a:rPr lang="kk-KZ" dirty="0" smtClean="0">
                <a:solidFill>
                  <a:srgbClr val="800000"/>
                </a:solidFill>
                <a:latin typeface="Courier New"/>
                <a:ea typeface="Times New Roman"/>
              </a:rPr>
              <a:t>:</a:t>
            </a:r>
            <a:endParaRPr lang="ru-RU" sz="1200" dirty="0">
              <a:latin typeface="Times New Roman"/>
              <a:ea typeface="Times New Roman"/>
            </a:endParaRPr>
          </a:p>
          <a:p>
            <a:pPr>
              <a:spcAft>
                <a:spcPts val="0"/>
              </a:spcAft>
            </a:pPr>
            <a:r>
              <a:rPr lang="it-IT" dirty="0" smtClean="0">
                <a:solidFill>
                  <a:srgbClr val="008080"/>
                </a:solidFill>
                <a:latin typeface="Courier New"/>
                <a:ea typeface="Times New Roman"/>
              </a:rPr>
              <a:t>Array</a:t>
            </a:r>
            <a:r>
              <a:rPr lang="it-IT" dirty="0" smtClean="0">
                <a:latin typeface="Courier New"/>
                <a:ea typeface="Times New Roman"/>
              </a:rPr>
              <a:t>.Sort(masi);</a:t>
            </a:r>
            <a:endParaRPr lang="kk-KZ" dirty="0" smtClean="0">
              <a:latin typeface="Courier New"/>
              <a:ea typeface="Times New Roman"/>
            </a:endParaRPr>
          </a:p>
          <a:p>
            <a:pPr>
              <a:spcAft>
                <a:spcPts val="0"/>
              </a:spcAft>
            </a:pPr>
            <a:r>
              <a:rPr lang="it-IT" dirty="0">
                <a:solidFill>
                  <a:srgbClr val="0000FF"/>
                </a:solidFill>
                <a:latin typeface="Courier New"/>
                <a:ea typeface="Times New Roman"/>
              </a:rPr>
              <a:t>foreach</a:t>
            </a:r>
            <a:r>
              <a:rPr lang="it-IT" dirty="0">
                <a:latin typeface="Courier New"/>
                <a:ea typeface="Times New Roman"/>
              </a:rPr>
              <a:t> (</a:t>
            </a:r>
            <a:r>
              <a:rPr lang="it-IT" dirty="0">
                <a:solidFill>
                  <a:srgbClr val="0000FF"/>
                </a:solidFill>
                <a:latin typeface="Courier New"/>
                <a:ea typeface="Times New Roman"/>
              </a:rPr>
              <a:t>int</a:t>
            </a:r>
            <a:r>
              <a:rPr lang="it-IT" dirty="0">
                <a:latin typeface="Courier New"/>
                <a:ea typeface="Times New Roman"/>
              </a:rPr>
              <a:t> i </a:t>
            </a:r>
            <a:r>
              <a:rPr lang="it-IT" dirty="0">
                <a:solidFill>
                  <a:srgbClr val="0000FF"/>
                </a:solidFill>
                <a:latin typeface="Courier New"/>
                <a:ea typeface="Times New Roman"/>
              </a:rPr>
              <a:t>in</a:t>
            </a:r>
            <a:r>
              <a:rPr lang="it-IT" dirty="0">
                <a:latin typeface="Courier New"/>
                <a:ea typeface="Times New Roman"/>
              </a:rPr>
              <a:t> masi</a:t>
            </a:r>
            <a:r>
              <a:rPr lang="it-IT" dirty="0" smtClean="0">
                <a:latin typeface="Courier New"/>
                <a:ea typeface="Times New Roman"/>
              </a:rPr>
              <a:t>)</a:t>
            </a:r>
            <a:r>
              <a:rPr lang="ru-RU" dirty="0" smtClean="0">
                <a:latin typeface="Courier New"/>
                <a:ea typeface="Times New Roman"/>
              </a:rPr>
              <a:t> </a:t>
            </a:r>
          </a:p>
          <a:p>
            <a:pPr>
              <a:spcAft>
                <a:spcPts val="0"/>
              </a:spcAft>
            </a:pPr>
            <a:r>
              <a:rPr lang="it-IT" dirty="0" smtClean="0">
                <a:latin typeface="Courier New"/>
                <a:ea typeface="Times New Roman"/>
              </a:rPr>
              <a:t>      </a:t>
            </a:r>
            <a:r>
              <a:rPr lang="it-IT" dirty="0">
                <a:solidFill>
                  <a:srgbClr val="008080"/>
                </a:solidFill>
                <a:latin typeface="Courier New"/>
                <a:ea typeface="Times New Roman"/>
              </a:rPr>
              <a:t>Console</a:t>
            </a:r>
            <a:r>
              <a:rPr lang="it-IT" dirty="0">
                <a:latin typeface="Courier New"/>
                <a:ea typeface="Times New Roman"/>
              </a:rPr>
              <a:t>.Write(i + </a:t>
            </a:r>
            <a:r>
              <a:rPr lang="it-IT" dirty="0">
                <a:solidFill>
                  <a:srgbClr val="800000"/>
                </a:solidFill>
                <a:latin typeface="Courier New"/>
                <a:ea typeface="Times New Roman"/>
              </a:rPr>
              <a:t>" </a:t>
            </a:r>
            <a:r>
              <a:rPr lang="it-IT" dirty="0" smtClean="0">
                <a:solidFill>
                  <a:srgbClr val="800000"/>
                </a:solidFill>
                <a:latin typeface="Courier New"/>
                <a:ea typeface="Times New Roman"/>
              </a:rPr>
              <a:t>"</a:t>
            </a:r>
            <a:r>
              <a:rPr lang="it-IT" dirty="0" smtClean="0">
                <a:latin typeface="Courier New"/>
                <a:ea typeface="Times New Roman"/>
              </a:rPr>
              <a:t>);</a:t>
            </a:r>
            <a:endParaRPr lang="ru-RU" dirty="0"/>
          </a:p>
        </p:txBody>
      </p:sp>
    </p:spTree>
    <p:extLst>
      <p:ext uri="{BB962C8B-B14F-4D97-AF65-F5344CB8AC3E}">
        <p14:creationId xmlns:p14="http://schemas.microsoft.com/office/powerpoint/2010/main" val="40362836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29288" y="836712"/>
            <a:ext cx="8219176" cy="707886"/>
          </a:xfrm>
          <a:prstGeom prst="rect">
            <a:avLst/>
          </a:prstGeom>
        </p:spPr>
        <p:txBody>
          <a:bodyPr wrap="square">
            <a:spAutoFit/>
          </a:bodyPr>
          <a:lstStyle/>
          <a:p>
            <a:pPr algn="just"/>
            <a:r>
              <a:rPr lang="en-US" sz="2000" dirty="0" err="1">
                <a:solidFill>
                  <a:srgbClr val="800000"/>
                </a:solidFill>
                <a:latin typeface="Courier New"/>
                <a:ea typeface="Times New Roman"/>
              </a:rPr>
              <a:t>System.Array</a:t>
            </a:r>
            <a:r>
              <a:rPr lang="en-US" sz="2000" dirty="0">
                <a:solidFill>
                  <a:srgbClr val="800000"/>
                </a:solidFill>
                <a:latin typeface="Courier New"/>
                <a:ea typeface="Times New Roman"/>
              </a:rPr>
              <a:t> </a:t>
            </a:r>
            <a:r>
              <a:rPr lang="ru-RU" sz="2000" dirty="0" err="1">
                <a:solidFill>
                  <a:srgbClr val="800000"/>
                </a:solidFill>
                <a:latin typeface="Courier New"/>
                <a:ea typeface="Times New Roman"/>
              </a:rPr>
              <a:t>клас</a:t>
            </a:r>
            <a:r>
              <a:rPr lang="kk-KZ" sz="2000" dirty="0">
                <a:solidFill>
                  <a:srgbClr val="800000"/>
                </a:solidFill>
                <a:latin typeface="Courier New"/>
                <a:ea typeface="Times New Roman"/>
              </a:rPr>
              <a:t>ының әдістері арқылы құрылған </a:t>
            </a:r>
            <a:r>
              <a:rPr lang="ru-RU" sz="2000" dirty="0">
                <a:solidFill>
                  <a:srgbClr val="800000"/>
                </a:solidFill>
                <a:latin typeface="Courier New"/>
                <a:ea typeface="Times New Roman"/>
              </a:rPr>
              <a:t>массив</a:t>
            </a:r>
            <a:r>
              <a:rPr lang="kk-KZ" sz="2000" dirty="0">
                <a:solidFill>
                  <a:srgbClr val="800000"/>
                </a:solidFill>
                <a:latin typeface="Courier New"/>
                <a:ea typeface="Times New Roman"/>
              </a:rPr>
              <a:t>ті </a:t>
            </a:r>
            <a:r>
              <a:rPr lang="en-US" sz="2000" dirty="0">
                <a:solidFill>
                  <a:srgbClr val="800000"/>
                </a:solidFill>
                <a:latin typeface="Courier New"/>
                <a:ea typeface="Times New Roman"/>
              </a:rPr>
              <a:t>a </a:t>
            </a:r>
            <a:r>
              <a:rPr lang="ru-RU" sz="2000" dirty="0">
                <a:solidFill>
                  <a:srgbClr val="800000"/>
                </a:solidFill>
                <a:latin typeface="Courier New"/>
                <a:ea typeface="Times New Roman"/>
              </a:rPr>
              <a:t>массив</a:t>
            </a:r>
            <a:r>
              <a:rPr lang="kk-KZ" sz="2000" dirty="0">
                <a:solidFill>
                  <a:srgbClr val="800000"/>
                </a:solidFill>
                <a:latin typeface="Courier New"/>
                <a:ea typeface="Times New Roman"/>
              </a:rPr>
              <a:t>іне көшіреміз</a:t>
            </a:r>
            <a:r>
              <a:rPr lang="en-US" sz="2000" dirty="0">
                <a:solidFill>
                  <a:srgbClr val="800000"/>
                </a:solidFill>
                <a:latin typeface="Courier New"/>
                <a:ea typeface="Times New Roman"/>
              </a:rPr>
              <a:t>:</a:t>
            </a:r>
            <a:endParaRPr lang="ru-RU" sz="2000" dirty="0">
              <a:solidFill>
                <a:srgbClr val="800000"/>
              </a:solidFill>
              <a:latin typeface="Courier New"/>
              <a:ea typeface="Times New Roman"/>
            </a:endParaRPr>
          </a:p>
        </p:txBody>
      </p:sp>
      <p:sp>
        <p:nvSpPr>
          <p:cNvPr id="3" name="Прямоугольник 2"/>
          <p:cNvSpPr/>
          <p:nvPr/>
        </p:nvSpPr>
        <p:spPr>
          <a:xfrm>
            <a:off x="323528" y="332656"/>
            <a:ext cx="8568952" cy="369332"/>
          </a:xfrm>
          <a:prstGeom prst="rect">
            <a:avLst/>
          </a:prstGeom>
        </p:spPr>
        <p:txBody>
          <a:bodyPr wrap="square">
            <a:spAutoFit/>
          </a:bodyPr>
          <a:lstStyle/>
          <a:p>
            <a:r>
              <a:rPr lang="kk-KZ" b="1" dirty="0">
                <a:latin typeface="Times New Roman" pitchFamily="18" charset="0"/>
                <a:cs typeface="Times New Roman" pitchFamily="18" charset="0"/>
              </a:rPr>
              <a:t> </a:t>
            </a:r>
            <a:r>
              <a:rPr lang="kk-KZ" b="1" dirty="0" smtClean="0">
                <a:latin typeface="Times New Roman" pitchFamily="18" charset="0"/>
                <a:cs typeface="Times New Roman" pitchFamily="18" charset="0"/>
              </a:rPr>
              <a:t>Array </a:t>
            </a:r>
            <a:r>
              <a:rPr lang="kk-KZ" b="1" dirty="0">
                <a:latin typeface="Times New Roman" pitchFamily="18" charset="0"/>
                <a:cs typeface="Times New Roman" pitchFamily="18" charset="0"/>
              </a:rPr>
              <a:t>классының әдістерін программада қолдану</a:t>
            </a:r>
            <a:endParaRPr lang="ru-RU" dirty="0">
              <a:latin typeface="Times New Roman" pitchFamily="18" charset="0"/>
              <a:cs typeface="Times New Roman" pitchFamily="18" charset="0"/>
            </a:endParaRPr>
          </a:p>
        </p:txBody>
      </p:sp>
      <p:sp>
        <p:nvSpPr>
          <p:cNvPr id="4" name="Прямоугольник 3"/>
          <p:cNvSpPr/>
          <p:nvPr/>
        </p:nvSpPr>
        <p:spPr>
          <a:xfrm>
            <a:off x="673304" y="1457326"/>
            <a:ext cx="7859136" cy="461665"/>
          </a:xfrm>
          <a:prstGeom prst="rect">
            <a:avLst/>
          </a:prstGeom>
        </p:spPr>
        <p:txBody>
          <a:bodyPr wrap="square">
            <a:spAutoFit/>
          </a:bodyPr>
          <a:lstStyle/>
          <a:p>
            <a:pPr>
              <a:spcAft>
                <a:spcPts val="0"/>
              </a:spcAft>
            </a:pPr>
            <a:r>
              <a:rPr lang="en-US" sz="2400" b="1" dirty="0" err="1">
                <a:solidFill>
                  <a:srgbClr val="008080"/>
                </a:solidFill>
                <a:latin typeface="Courier New"/>
                <a:ea typeface="Times New Roman"/>
              </a:rPr>
              <a:t>Array</a:t>
            </a:r>
            <a:r>
              <a:rPr lang="en-US" sz="2400" b="1" dirty="0" err="1">
                <a:latin typeface="Courier New"/>
                <a:ea typeface="Times New Roman"/>
              </a:rPr>
              <a:t>.Copy</a:t>
            </a:r>
            <a:r>
              <a:rPr lang="en-US" sz="2400" b="1" dirty="0">
                <a:latin typeface="Courier New"/>
                <a:ea typeface="Times New Roman"/>
              </a:rPr>
              <a:t>(</a:t>
            </a:r>
            <a:r>
              <a:rPr lang="en-US" sz="2400" b="1" dirty="0" err="1">
                <a:latin typeface="Courier New"/>
                <a:ea typeface="Times New Roman"/>
              </a:rPr>
              <a:t>masi</a:t>
            </a:r>
            <a:r>
              <a:rPr lang="en-US" sz="2400" b="1" dirty="0">
                <a:latin typeface="Courier New"/>
                <a:ea typeface="Times New Roman"/>
              </a:rPr>
              <a:t>, a, </a:t>
            </a:r>
            <a:r>
              <a:rPr lang="en-US" sz="2400" b="1" dirty="0" err="1">
                <a:latin typeface="Courier New"/>
                <a:ea typeface="Times New Roman"/>
              </a:rPr>
              <a:t>masi.Length</a:t>
            </a:r>
            <a:r>
              <a:rPr lang="en-US" sz="2400" b="1" dirty="0">
                <a:latin typeface="Courier New"/>
                <a:ea typeface="Times New Roman"/>
              </a:rPr>
              <a:t>);</a:t>
            </a:r>
            <a:endParaRPr lang="ru-RU" sz="1600" b="1" dirty="0">
              <a:effectLst/>
              <a:latin typeface="Times New Roman"/>
              <a:ea typeface="Times New Roman"/>
            </a:endParaRPr>
          </a:p>
        </p:txBody>
      </p:sp>
      <p:sp>
        <p:nvSpPr>
          <p:cNvPr id="5" name="Прямоугольник 4"/>
          <p:cNvSpPr/>
          <p:nvPr/>
        </p:nvSpPr>
        <p:spPr>
          <a:xfrm>
            <a:off x="641728" y="2187920"/>
            <a:ext cx="4572000" cy="769441"/>
          </a:xfrm>
          <a:prstGeom prst="rect">
            <a:avLst/>
          </a:prstGeom>
        </p:spPr>
        <p:txBody>
          <a:bodyPr>
            <a:spAutoFit/>
          </a:bodyPr>
          <a:lstStyle/>
          <a:p>
            <a:r>
              <a:rPr lang="ru-RU" sz="2000" dirty="0" smtClean="0">
                <a:solidFill>
                  <a:srgbClr val="800000"/>
                </a:solidFill>
                <a:latin typeface="Courier New"/>
                <a:ea typeface="Times New Roman"/>
              </a:rPr>
              <a:t>a</a:t>
            </a:r>
            <a:r>
              <a:rPr lang="en-US" sz="2000" dirty="0" smtClean="0">
                <a:solidFill>
                  <a:srgbClr val="800000"/>
                </a:solidFill>
                <a:latin typeface="Courier New"/>
                <a:ea typeface="Times New Roman"/>
              </a:rPr>
              <a:t> </a:t>
            </a:r>
            <a:r>
              <a:rPr lang="ru-RU" sz="2000" dirty="0" smtClean="0">
                <a:solidFill>
                  <a:srgbClr val="800000"/>
                </a:solidFill>
                <a:latin typeface="Courier New"/>
                <a:ea typeface="Times New Roman"/>
              </a:rPr>
              <a:t>массив</a:t>
            </a:r>
            <a:r>
              <a:rPr lang="kk-KZ" sz="2000" dirty="0" smtClean="0">
                <a:solidFill>
                  <a:srgbClr val="800000"/>
                </a:solidFill>
                <a:latin typeface="Courier New"/>
                <a:ea typeface="Times New Roman"/>
              </a:rPr>
              <a:t>ін </a:t>
            </a:r>
            <a:r>
              <a:rPr lang="ru-RU" sz="2000" dirty="0" err="1" smtClean="0">
                <a:solidFill>
                  <a:srgbClr val="800000"/>
                </a:solidFill>
                <a:latin typeface="Courier New"/>
                <a:ea typeface="Times New Roman"/>
              </a:rPr>
              <a:t>реверстеу</a:t>
            </a:r>
            <a:r>
              <a:rPr lang="ru-RU" sz="2000" dirty="0" smtClean="0">
                <a:solidFill>
                  <a:srgbClr val="800000"/>
                </a:solidFill>
                <a:latin typeface="Courier New"/>
                <a:ea typeface="Times New Roman"/>
              </a:rPr>
              <a:t>:</a:t>
            </a:r>
            <a:endParaRPr lang="ru-RU" sz="2000" dirty="0">
              <a:solidFill>
                <a:srgbClr val="800000"/>
              </a:solidFill>
              <a:latin typeface="Courier New"/>
              <a:ea typeface="Times New Roman"/>
            </a:endParaRPr>
          </a:p>
          <a:p>
            <a:r>
              <a:rPr lang="ru-RU" sz="2400" b="1" dirty="0" err="1">
                <a:solidFill>
                  <a:srgbClr val="008080"/>
                </a:solidFill>
                <a:latin typeface="Courier New"/>
                <a:ea typeface="Times New Roman"/>
              </a:rPr>
              <a:t>Array</a:t>
            </a:r>
            <a:r>
              <a:rPr lang="ru-RU" sz="2400" b="1" dirty="0" err="1">
                <a:latin typeface="Courier New"/>
                <a:ea typeface="Times New Roman"/>
              </a:rPr>
              <a:t>.Reverse</a:t>
            </a:r>
            <a:r>
              <a:rPr lang="ru-RU" sz="2400" b="1" dirty="0">
                <a:latin typeface="Courier New"/>
                <a:ea typeface="Times New Roman"/>
              </a:rPr>
              <a:t>(a);</a:t>
            </a:r>
            <a:endParaRPr lang="ru-RU" sz="2400" b="1" dirty="0"/>
          </a:p>
        </p:txBody>
      </p:sp>
      <p:sp>
        <p:nvSpPr>
          <p:cNvPr id="6" name="Прямоугольник 5"/>
          <p:cNvSpPr/>
          <p:nvPr/>
        </p:nvSpPr>
        <p:spPr>
          <a:xfrm>
            <a:off x="621944" y="3212976"/>
            <a:ext cx="7910496" cy="769441"/>
          </a:xfrm>
          <a:prstGeom prst="rect">
            <a:avLst/>
          </a:prstGeom>
        </p:spPr>
        <p:txBody>
          <a:bodyPr wrap="square">
            <a:spAutoFit/>
          </a:bodyPr>
          <a:lstStyle/>
          <a:p>
            <a:r>
              <a:rPr lang="ru-RU" sz="2000" dirty="0" err="1" smtClean="0">
                <a:solidFill>
                  <a:srgbClr val="800000"/>
                </a:solidFill>
                <a:latin typeface="Courier New"/>
                <a:ea typeface="Times New Roman"/>
              </a:rPr>
              <a:t>Кілт</a:t>
            </a:r>
            <a:r>
              <a:rPr lang="ru-RU" sz="2000" dirty="0" smtClean="0">
                <a:solidFill>
                  <a:srgbClr val="800000"/>
                </a:solidFill>
                <a:latin typeface="Courier New"/>
                <a:ea typeface="Times New Roman"/>
              </a:rPr>
              <a:t> </a:t>
            </a:r>
            <a:r>
              <a:rPr lang="ru-RU" sz="2000" dirty="0" err="1" smtClean="0">
                <a:solidFill>
                  <a:srgbClr val="800000"/>
                </a:solidFill>
                <a:latin typeface="Courier New"/>
                <a:ea typeface="Times New Roman"/>
              </a:rPr>
              <a:t>бойынша</a:t>
            </a:r>
            <a:r>
              <a:rPr lang="ru-RU" sz="2000" dirty="0" smtClean="0">
                <a:solidFill>
                  <a:srgbClr val="800000"/>
                </a:solidFill>
                <a:latin typeface="Courier New"/>
                <a:ea typeface="Times New Roman"/>
              </a:rPr>
              <a:t> </a:t>
            </a:r>
            <a:r>
              <a:rPr lang="ru-RU" sz="2000" dirty="0" err="1" smtClean="0">
                <a:solidFill>
                  <a:srgbClr val="800000"/>
                </a:solidFill>
                <a:latin typeface="Courier New"/>
                <a:ea typeface="Times New Roman"/>
              </a:rPr>
              <a:t>бинарлы</a:t>
            </a:r>
            <a:r>
              <a:rPr lang="ru-RU" sz="2000" dirty="0" smtClean="0">
                <a:solidFill>
                  <a:srgbClr val="800000"/>
                </a:solidFill>
                <a:latin typeface="Courier New"/>
                <a:ea typeface="Times New Roman"/>
              </a:rPr>
              <a:t> </a:t>
            </a:r>
            <a:r>
              <a:rPr lang="ru-RU" sz="2000" dirty="0" err="1" smtClean="0">
                <a:solidFill>
                  <a:srgbClr val="800000"/>
                </a:solidFill>
                <a:latin typeface="Courier New"/>
                <a:ea typeface="Times New Roman"/>
              </a:rPr>
              <a:t>іздестіру</a:t>
            </a:r>
            <a:r>
              <a:rPr lang="ru-RU" sz="2000" dirty="0">
                <a:solidFill>
                  <a:srgbClr val="800000"/>
                </a:solidFill>
                <a:latin typeface="Courier New"/>
                <a:ea typeface="Times New Roman"/>
              </a:rPr>
              <a:t>:</a:t>
            </a:r>
          </a:p>
          <a:p>
            <a:r>
              <a:rPr lang="en-US" dirty="0">
                <a:latin typeface="Courier New"/>
                <a:ea typeface="Times New Roman"/>
              </a:rPr>
              <a:t> </a:t>
            </a:r>
            <a:r>
              <a:rPr lang="en-US" sz="2400" b="1" dirty="0" err="1">
                <a:solidFill>
                  <a:srgbClr val="0000FF"/>
                </a:solidFill>
                <a:latin typeface="Courier New"/>
                <a:ea typeface="Times New Roman"/>
              </a:rPr>
              <a:t>int</a:t>
            </a:r>
            <a:r>
              <a:rPr lang="en-US" sz="2400" b="1" dirty="0">
                <a:latin typeface="Courier New"/>
                <a:ea typeface="Times New Roman"/>
              </a:rPr>
              <a:t> </a:t>
            </a:r>
            <a:r>
              <a:rPr lang="en-US" sz="2400" b="1" dirty="0" err="1">
                <a:latin typeface="Courier New"/>
                <a:ea typeface="Times New Roman"/>
              </a:rPr>
              <a:t>idx</a:t>
            </a:r>
            <a:r>
              <a:rPr lang="en-US" sz="2400" b="1" dirty="0">
                <a:latin typeface="Courier New"/>
                <a:ea typeface="Times New Roman"/>
              </a:rPr>
              <a:t> = </a:t>
            </a:r>
            <a:r>
              <a:rPr lang="en-US" sz="2400" b="1" dirty="0" err="1">
                <a:solidFill>
                  <a:srgbClr val="008080"/>
                </a:solidFill>
                <a:latin typeface="Courier New"/>
                <a:ea typeface="Times New Roman"/>
              </a:rPr>
              <a:t>Array</a:t>
            </a:r>
            <a:r>
              <a:rPr lang="en-US" sz="2400" b="1" dirty="0" err="1">
                <a:latin typeface="Courier New"/>
                <a:ea typeface="Times New Roman"/>
              </a:rPr>
              <a:t>.BinarySearch</a:t>
            </a:r>
            <a:r>
              <a:rPr lang="en-US" sz="2400" b="1" dirty="0">
                <a:latin typeface="Courier New"/>
                <a:ea typeface="Times New Roman"/>
              </a:rPr>
              <a:t>(</a:t>
            </a:r>
            <a:r>
              <a:rPr lang="en-US" sz="2400" b="1" dirty="0" err="1">
                <a:latin typeface="Courier New"/>
                <a:ea typeface="Times New Roman"/>
              </a:rPr>
              <a:t>masi</a:t>
            </a:r>
            <a:r>
              <a:rPr lang="en-US" sz="2400" b="1" dirty="0">
                <a:latin typeface="Courier New"/>
                <a:ea typeface="Times New Roman"/>
              </a:rPr>
              <a:t>, k);</a:t>
            </a:r>
            <a:endParaRPr lang="ru-RU" sz="2400" b="1" dirty="0"/>
          </a:p>
        </p:txBody>
      </p:sp>
    </p:spTree>
    <p:extLst>
      <p:ext uri="{BB962C8B-B14F-4D97-AF65-F5344CB8AC3E}">
        <p14:creationId xmlns:p14="http://schemas.microsoft.com/office/powerpoint/2010/main" val="4110921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188640"/>
            <a:ext cx="8280920" cy="369332"/>
          </a:xfrm>
          <a:prstGeom prst="rect">
            <a:avLst/>
          </a:prstGeom>
        </p:spPr>
        <p:txBody>
          <a:bodyPr wrap="square">
            <a:spAutoFit/>
          </a:bodyPr>
          <a:lstStyle/>
          <a:p>
            <a:pPr algn="ctr"/>
            <a:r>
              <a:rPr lang="x-none" b="1"/>
              <a:t>КӨПӨЛШЕМДІ МАССИВ</a:t>
            </a:r>
            <a:r>
              <a:rPr lang="kk-KZ" b="1" dirty="0" smtClean="0"/>
              <a:t>ТЕР</a:t>
            </a:r>
            <a:r>
              <a:rPr lang="en-US" dirty="0"/>
              <a:t> </a:t>
            </a:r>
            <a:endParaRPr lang="ru-RU" dirty="0"/>
          </a:p>
        </p:txBody>
      </p:sp>
      <p:sp>
        <p:nvSpPr>
          <p:cNvPr id="3" name="Прямоугольник 2"/>
          <p:cNvSpPr/>
          <p:nvPr/>
        </p:nvSpPr>
        <p:spPr>
          <a:xfrm>
            <a:off x="146145" y="593856"/>
            <a:ext cx="3486660" cy="461665"/>
          </a:xfrm>
          <a:prstGeom prst="rect">
            <a:avLst/>
          </a:prstGeom>
        </p:spPr>
        <p:txBody>
          <a:bodyPr wrap="none">
            <a:spAutoFit/>
          </a:bodyPr>
          <a:lstStyle/>
          <a:p>
            <a:pPr algn="ctr"/>
            <a:r>
              <a:rPr lang="x-none" sz="2400" b="1" smtClean="0">
                <a:latin typeface="Times New Roman" pitchFamily="18" charset="0"/>
                <a:cs typeface="Times New Roman" pitchFamily="18" charset="0"/>
              </a:rPr>
              <a:t>Екі өлшемді массивтер </a:t>
            </a:r>
            <a:endParaRPr lang="ru-RU" sz="2400" b="1" dirty="0">
              <a:latin typeface="Times New Roman" pitchFamily="18" charset="0"/>
              <a:cs typeface="Times New Roman" pitchFamily="18" charset="0"/>
            </a:endParaRPr>
          </a:p>
        </p:txBody>
      </p:sp>
      <p:sp>
        <p:nvSpPr>
          <p:cNvPr id="4" name="Rectangle 1"/>
          <p:cNvSpPr>
            <a:spLocks noChangeArrowheads="1"/>
          </p:cNvSpPr>
          <p:nvPr/>
        </p:nvSpPr>
        <p:spPr bwMode="auto">
          <a:xfrm>
            <a:off x="279586" y="1268760"/>
            <a:ext cx="8568952" cy="738664"/>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err="1" smtClean="0">
                <a:ln>
                  <a:noFill/>
                </a:ln>
                <a:solidFill>
                  <a:srgbClr val="000000"/>
                </a:solidFill>
                <a:effectLst/>
                <a:latin typeface="Times New Roman" pitchFamily="18" charset="0"/>
                <a:cs typeface="Times New Roman" pitchFamily="18" charset="0"/>
              </a:rPr>
              <a:t>Мысал</a:t>
            </a:r>
            <a:r>
              <a:rPr lang="en-US" sz="2400" dirty="0" smtClean="0">
                <a:solidFill>
                  <a:srgbClr val="000000"/>
                </a:solidFill>
                <a:latin typeface="Times New Roman" pitchFamily="18" charset="0"/>
                <a:cs typeface="Times New Roman" pitchFamily="18" charset="0"/>
              </a:rPr>
              <a:t>. </a:t>
            </a:r>
            <a:r>
              <a:rPr kumimoji="0" lang="ru-RU" sz="2400" b="0" i="0" u="none" strike="noStrike" cap="none" normalizeH="0" baseline="0" dirty="0" smtClean="0">
                <a:ln>
                  <a:noFill/>
                </a:ln>
                <a:solidFill>
                  <a:srgbClr val="2A2A2A"/>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rgbClr val="00709F"/>
                </a:solidFill>
                <a:effectLst/>
                <a:latin typeface="Times New Roman" pitchFamily="18" charset="0"/>
                <a:cs typeface="Times New Roman" pitchFamily="18" charset="0"/>
                <a:hlinkClick r:id="rId2"/>
              </a:rPr>
              <a:t>Rank</a:t>
            </a:r>
            <a:r>
              <a:rPr kumimoji="0" lang="en-US" sz="2400" b="0" i="0" u="none" strike="noStrike" cap="none" normalizeH="0" baseline="0" dirty="0" smtClean="0">
                <a:ln>
                  <a:noFill/>
                </a:ln>
                <a:solidFill>
                  <a:srgbClr val="00709F"/>
                </a:solidFill>
                <a:effectLst/>
                <a:latin typeface="Times New Roman" pitchFamily="18" charset="0"/>
                <a:cs typeface="Times New Roman" pitchFamily="18" charset="0"/>
              </a:rPr>
              <a:t> </a:t>
            </a:r>
            <a:r>
              <a:rPr kumimoji="0" lang="kk-KZ" sz="2400" b="0" i="0" u="none" strike="noStrike" cap="none" normalizeH="0" baseline="0" dirty="0" smtClean="0">
                <a:ln>
                  <a:noFill/>
                </a:ln>
                <a:solidFill>
                  <a:srgbClr val="00709F"/>
                </a:solidFill>
                <a:effectLst/>
                <a:latin typeface="Times New Roman" pitchFamily="18" charset="0"/>
                <a:cs typeface="Times New Roman" pitchFamily="18" charset="0"/>
              </a:rPr>
              <a:t>қасиеті</a:t>
            </a:r>
            <a:r>
              <a:rPr kumimoji="0" lang="kk-KZ" sz="2400" b="0" i="0" u="none" strike="noStrike" cap="none" normalizeH="0" dirty="0" smtClean="0">
                <a:ln>
                  <a:noFill/>
                </a:ln>
                <a:solidFill>
                  <a:srgbClr val="00709F"/>
                </a:solidFill>
                <a:effectLst/>
                <a:latin typeface="Times New Roman" pitchFamily="18" charset="0"/>
                <a:cs typeface="Times New Roman" pitchFamily="18" charset="0"/>
              </a:rPr>
              <a:t> </a:t>
            </a:r>
            <a:r>
              <a:rPr kumimoji="0" lang="ru-RU" sz="2400" b="0" i="0" u="none" strike="noStrike" cap="none" normalizeH="0" baseline="0" dirty="0" smtClean="0">
                <a:ln>
                  <a:noFill/>
                </a:ln>
                <a:solidFill>
                  <a:srgbClr val="2A2A2A"/>
                </a:solidFill>
                <a:effectLst/>
                <a:latin typeface="Times New Roman" pitchFamily="18" charset="0"/>
                <a:cs typeface="Times New Roman" pitchFamily="18" charset="0"/>
              </a:rPr>
              <a:t> массив </a:t>
            </a:r>
            <a:r>
              <a:rPr kumimoji="0" lang="ru-RU" sz="2400" b="0" i="0" u="none" strike="noStrike" cap="none" normalizeH="0" baseline="0" dirty="0" err="1" smtClean="0">
                <a:ln>
                  <a:noFill/>
                </a:ln>
                <a:solidFill>
                  <a:srgbClr val="2A2A2A"/>
                </a:solidFill>
                <a:effectLst/>
                <a:latin typeface="Times New Roman" pitchFamily="18" charset="0"/>
                <a:cs typeface="Times New Roman" pitchFamily="18" charset="0"/>
              </a:rPr>
              <a:t>өлшемін</a:t>
            </a:r>
            <a:r>
              <a:rPr kumimoji="0" lang="ru-RU" sz="2400" b="0" i="0" u="none" strike="noStrike" cap="none" normalizeH="0" baseline="0" dirty="0" smtClean="0">
                <a:ln>
                  <a:noFill/>
                </a:ln>
                <a:solidFill>
                  <a:srgbClr val="2A2A2A"/>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rgbClr val="2A2A2A"/>
                </a:solidFill>
                <a:effectLst/>
                <a:latin typeface="Times New Roman" pitchFamily="18" charset="0"/>
                <a:cs typeface="Times New Roman" pitchFamily="18" charset="0"/>
              </a:rPr>
              <a:t>кқрсетеді</a:t>
            </a:r>
            <a:r>
              <a:rPr kumimoji="0" lang="ru-RU" sz="2400" b="0" i="0" u="none" strike="noStrike" cap="none" normalizeH="0" baseline="0" dirty="0" smtClean="0">
                <a:ln>
                  <a:noFill/>
                </a:ln>
                <a:solidFill>
                  <a:srgbClr val="2A2A2A"/>
                </a:solidFill>
                <a:effectLst/>
                <a:latin typeface="Times New Roman" pitchFamily="18" charset="0"/>
                <a:cs typeface="Times New Roman" pitchFamily="18" charset="0"/>
              </a:rPr>
              <a:t>.</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5" name="Rectangle 2"/>
          <p:cNvSpPr>
            <a:spLocks noChangeArrowheads="1"/>
          </p:cNvSpPr>
          <p:nvPr/>
        </p:nvSpPr>
        <p:spPr bwMode="auto">
          <a:xfrm>
            <a:off x="586776" y="1916832"/>
            <a:ext cx="8261762" cy="3693319"/>
          </a:xfrm>
          <a:prstGeom prst="rect">
            <a:avLst/>
          </a:prstGeom>
          <a:solidFill>
            <a:srgbClr val="F5F5F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err="1" smtClean="0">
                <a:ln>
                  <a:noFill/>
                </a:ln>
                <a:solidFill>
                  <a:srgbClr val="0000FF"/>
                </a:solidFill>
                <a:effectLst/>
                <a:latin typeface="Times New Roman" pitchFamily="18" charset="0"/>
                <a:cs typeface="Times New Roman" pitchFamily="18" charset="0"/>
              </a:rPr>
              <a:t>class</a:t>
            </a:r>
            <a:r>
              <a:rPr kumimoji="0" lang="ru-RU" sz="2400" b="0" i="0" u="none" strike="noStrike" cap="none" normalizeH="0" baseline="0" dirty="0" smtClean="0">
                <a:ln>
                  <a:noFill/>
                </a:ln>
                <a:solidFill>
                  <a:srgbClr val="333333"/>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rgbClr val="333333"/>
                </a:solidFill>
                <a:effectLst/>
                <a:latin typeface="Times New Roman" pitchFamily="18" charset="0"/>
                <a:cs typeface="Times New Roman" pitchFamily="18" charset="0"/>
              </a:rPr>
              <a:t>TestArraysClass</a:t>
            </a:r>
            <a:r>
              <a:rPr kumimoji="0" lang="ru-RU" sz="2400" b="0" i="0" u="none" strike="noStrike" cap="none" normalizeH="0" baseline="0" dirty="0" smtClean="0">
                <a:ln>
                  <a:noFill/>
                </a:ln>
                <a:solidFill>
                  <a:srgbClr val="333333"/>
                </a:solidFill>
                <a:effectLst/>
                <a:latin typeface="Times New Roman" pitchFamily="18" charset="0"/>
                <a:cs typeface="Times New Roman" pitchFamily="18" charset="0"/>
              </a:rPr>
              <a:t> </a:t>
            </a:r>
            <a:endParaRPr kumimoji="0" lang="en-US" sz="2400" b="0" i="0" u="none" strike="noStrike" cap="none" normalizeH="0" baseline="0" dirty="0" smtClean="0">
              <a:ln>
                <a:noFill/>
              </a:ln>
              <a:solidFill>
                <a:srgbClr val="333333"/>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333333"/>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rgbClr val="0000FF"/>
                </a:solidFill>
                <a:effectLst/>
                <a:latin typeface="Times New Roman" pitchFamily="18" charset="0"/>
                <a:cs typeface="Times New Roman" pitchFamily="18" charset="0"/>
              </a:rPr>
              <a:t>static</a:t>
            </a:r>
            <a:r>
              <a:rPr kumimoji="0" lang="ru-RU" sz="2400" b="0" i="0" u="none" strike="noStrike" cap="none" normalizeH="0" baseline="0" dirty="0" smtClean="0">
                <a:ln>
                  <a:noFill/>
                </a:ln>
                <a:solidFill>
                  <a:srgbClr val="333333"/>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rgbClr val="0000FF"/>
                </a:solidFill>
                <a:effectLst/>
                <a:latin typeface="Times New Roman" pitchFamily="18" charset="0"/>
                <a:cs typeface="Times New Roman" pitchFamily="18" charset="0"/>
              </a:rPr>
              <a:t>void</a:t>
            </a:r>
            <a:r>
              <a:rPr kumimoji="0" lang="ru-RU" sz="2400" b="0" i="0" u="none" strike="noStrike" cap="none" normalizeH="0" baseline="0" dirty="0" smtClean="0">
                <a:ln>
                  <a:noFill/>
                </a:ln>
                <a:solidFill>
                  <a:srgbClr val="333333"/>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rgbClr val="333333"/>
                </a:solidFill>
                <a:effectLst/>
                <a:latin typeface="Times New Roman" pitchFamily="18" charset="0"/>
                <a:cs typeface="Times New Roman" pitchFamily="18" charset="0"/>
              </a:rPr>
              <a:t>Main</a:t>
            </a:r>
            <a:r>
              <a:rPr kumimoji="0" lang="ru-RU" sz="2400" b="0" i="0" u="none" strike="noStrike" cap="none" normalizeH="0" baseline="0" dirty="0" smtClean="0">
                <a:ln>
                  <a:noFill/>
                </a:ln>
                <a:solidFill>
                  <a:srgbClr val="333333"/>
                </a:solidFill>
                <a:effectLst/>
                <a:latin typeface="Times New Roman" pitchFamily="18" charset="0"/>
                <a:cs typeface="Times New Roman" pitchFamily="18" charset="0"/>
              </a:rPr>
              <a:t>() </a:t>
            </a:r>
            <a:endParaRPr kumimoji="0" lang="en-US" sz="2400" b="0" i="0" u="none" strike="noStrike" cap="none" normalizeH="0" baseline="0" dirty="0" smtClean="0">
              <a:ln>
                <a:noFill/>
              </a:ln>
              <a:solidFill>
                <a:srgbClr val="333333"/>
              </a:solidFill>
              <a:effectLst/>
              <a:latin typeface="Times New Roman" pitchFamily="18" charset="0"/>
              <a:cs typeface="Times New Roman" pitchFamily="18" charset="0"/>
            </a:endParaRPr>
          </a:p>
          <a:p>
            <a:pPr marL="0" marR="0" lvl="0" indent="45720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333333"/>
                </a:solidFill>
                <a:effectLst/>
                <a:latin typeface="Times New Roman" pitchFamily="18" charset="0"/>
                <a:cs typeface="Times New Roman" pitchFamily="18" charset="0"/>
              </a:rPr>
              <a:t>{ </a:t>
            </a:r>
            <a:endParaRPr kumimoji="0" lang="en-US" sz="2400" b="0" i="0" u="none" strike="noStrike" cap="none" normalizeH="0" baseline="0" dirty="0" smtClean="0">
              <a:ln>
                <a:noFill/>
              </a:ln>
              <a:solidFill>
                <a:srgbClr val="333333"/>
              </a:solidFill>
              <a:effectLst/>
              <a:latin typeface="Times New Roman" pitchFamily="18" charset="0"/>
              <a:cs typeface="Times New Roman" pitchFamily="18" charset="0"/>
            </a:endParaRPr>
          </a:p>
          <a:p>
            <a:pPr marL="0" marR="0" lvl="0" indent="45720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008000"/>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rgbClr val="008000"/>
                </a:solidFill>
                <a:effectLst/>
                <a:latin typeface="Times New Roman" pitchFamily="18" charset="0"/>
                <a:cs typeface="Times New Roman" pitchFamily="18" charset="0"/>
              </a:rPr>
              <a:t>Declare</a:t>
            </a:r>
            <a:r>
              <a:rPr kumimoji="0" lang="ru-RU" sz="2400" b="0" i="0" u="none" strike="noStrike" cap="none" normalizeH="0" baseline="0" dirty="0" smtClean="0">
                <a:ln>
                  <a:noFill/>
                </a:ln>
                <a:solidFill>
                  <a:srgbClr val="008000"/>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rgbClr val="008000"/>
                </a:solidFill>
                <a:effectLst/>
                <a:latin typeface="Times New Roman" pitchFamily="18" charset="0"/>
                <a:cs typeface="Times New Roman" pitchFamily="18" charset="0"/>
              </a:rPr>
              <a:t>and</a:t>
            </a:r>
            <a:r>
              <a:rPr kumimoji="0" lang="ru-RU" sz="2400" b="0" i="0" u="none" strike="noStrike" cap="none" normalizeH="0" baseline="0" dirty="0" smtClean="0">
                <a:ln>
                  <a:noFill/>
                </a:ln>
                <a:solidFill>
                  <a:srgbClr val="008000"/>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rgbClr val="008000"/>
                </a:solidFill>
                <a:effectLst/>
                <a:latin typeface="Times New Roman" pitchFamily="18" charset="0"/>
                <a:cs typeface="Times New Roman" pitchFamily="18" charset="0"/>
              </a:rPr>
              <a:t>initialize</a:t>
            </a:r>
            <a:r>
              <a:rPr kumimoji="0" lang="ru-RU" sz="2400" b="0" i="0" u="none" strike="noStrike" cap="none" normalizeH="0" baseline="0" dirty="0" smtClean="0">
                <a:ln>
                  <a:noFill/>
                </a:ln>
                <a:solidFill>
                  <a:srgbClr val="008000"/>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rgbClr val="008000"/>
                </a:solidFill>
                <a:effectLst/>
                <a:latin typeface="Times New Roman" pitchFamily="18" charset="0"/>
                <a:cs typeface="Times New Roman" pitchFamily="18" charset="0"/>
              </a:rPr>
              <a:t>an</a:t>
            </a:r>
            <a:r>
              <a:rPr kumimoji="0" lang="ru-RU" sz="2400" b="0" i="0" u="none" strike="noStrike" cap="none" normalizeH="0" baseline="0" dirty="0" smtClean="0">
                <a:ln>
                  <a:noFill/>
                </a:ln>
                <a:solidFill>
                  <a:srgbClr val="008000"/>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rgbClr val="008000"/>
                </a:solidFill>
                <a:effectLst/>
                <a:latin typeface="Times New Roman" pitchFamily="18" charset="0"/>
                <a:cs typeface="Times New Roman" pitchFamily="18" charset="0"/>
              </a:rPr>
              <a:t>array</a:t>
            </a:r>
            <a:r>
              <a:rPr kumimoji="0" lang="ru-RU" sz="2400" b="0" i="0" u="none" strike="noStrike" cap="none" normalizeH="0" baseline="0" dirty="0" smtClean="0">
                <a:ln>
                  <a:noFill/>
                </a:ln>
                <a:solidFill>
                  <a:srgbClr val="008000"/>
                </a:solidFill>
                <a:effectLst/>
                <a:latin typeface="Times New Roman" pitchFamily="18" charset="0"/>
                <a:cs typeface="Times New Roman" pitchFamily="18" charset="0"/>
              </a:rPr>
              <a:t>:</a:t>
            </a:r>
            <a:endParaRPr kumimoji="0" lang="en-US" sz="2400" b="0" i="0" u="none" strike="noStrike" cap="none" normalizeH="0" baseline="0" dirty="0" smtClean="0">
              <a:ln>
                <a:noFill/>
              </a:ln>
              <a:solidFill>
                <a:srgbClr val="008000"/>
              </a:solidFill>
              <a:effectLst/>
              <a:latin typeface="Times New Roman" pitchFamily="18" charset="0"/>
              <a:cs typeface="Times New Roman" pitchFamily="18" charset="0"/>
            </a:endParaRPr>
          </a:p>
          <a:p>
            <a:pPr marL="0" marR="0" lvl="0" indent="45720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333333"/>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rgbClr val="0000FF"/>
                </a:solidFill>
                <a:effectLst/>
                <a:latin typeface="Times New Roman" pitchFamily="18" charset="0"/>
                <a:cs typeface="Times New Roman" pitchFamily="18" charset="0"/>
              </a:rPr>
              <a:t>int</a:t>
            </a:r>
            <a:r>
              <a:rPr kumimoji="0" lang="ru-RU" sz="2400" b="0" i="0" u="none" strike="noStrike" cap="none" normalizeH="0" baseline="0" dirty="0" smtClean="0">
                <a:ln>
                  <a:noFill/>
                </a:ln>
                <a:solidFill>
                  <a:srgbClr val="333333"/>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rgbClr val="333333"/>
                </a:solidFill>
                <a:effectLst/>
                <a:latin typeface="Times New Roman" pitchFamily="18" charset="0"/>
                <a:cs typeface="Times New Roman" pitchFamily="18" charset="0"/>
              </a:rPr>
              <a:t>theArray</a:t>
            </a:r>
            <a:r>
              <a:rPr kumimoji="0" lang="ru-RU" sz="2400" b="0" i="0" u="none" strike="noStrike" cap="none" normalizeH="0" baseline="0" dirty="0" smtClean="0">
                <a:ln>
                  <a:noFill/>
                </a:ln>
                <a:solidFill>
                  <a:srgbClr val="333333"/>
                </a:solidFill>
                <a:effectLst/>
                <a:latin typeface="Times New Roman" pitchFamily="18" charset="0"/>
                <a:cs typeface="Times New Roman" pitchFamily="18" charset="0"/>
              </a:rPr>
              <a:t> = </a:t>
            </a:r>
            <a:r>
              <a:rPr kumimoji="0" lang="ru-RU" sz="2400" b="0" i="0" u="none" strike="noStrike" cap="none" normalizeH="0" baseline="0" dirty="0" err="1" smtClean="0">
                <a:ln>
                  <a:noFill/>
                </a:ln>
                <a:solidFill>
                  <a:srgbClr val="0000FF"/>
                </a:solidFill>
                <a:effectLst/>
                <a:latin typeface="Times New Roman" pitchFamily="18" charset="0"/>
                <a:cs typeface="Times New Roman" pitchFamily="18" charset="0"/>
              </a:rPr>
              <a:t>new</a:t>
            </a:r>
            <a:r>
              <a:rPr kumimoji="0" lang="ru-RU" sz="2400" b="0" i="0" u="none" strike="noStrike" cap="none" normalizeH="0" baseline="0" dirty="0" smtClean="0">
                <a:ln>
                  <a:noFill/>
                </a:ln>
                <a:solidFill>
                  <a:srgbClr val="333333"/>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rgbClr val="0000FF"/>
                </a:solidFill>
                <a:effectLst/>
                <a:latin typeface="Times New Roman" pitchFamily="18" charset="0"/>
                <a:cs typeface="Times New Roman" pitchFamily="18" charset="0"/>
              </a:rPr>
              <a:t>int</a:t>
            </a:r>
            <a:r>
              <a:rPr kumimoji="0" lang="ru-RU" sz="2400" b="0" i="0" u="none" strike="noStrike" cap="none" normalizeH="0" baseline="0" dirty="0" smtClean="0">
                <a:ln>
                  <a:noFill/>
                </a:ln>
                <a:solidFill>
                  <a:srgbClr val="333333"/>
                </a:solidFill>
                <a:effectLst/>
                <a:latin typeface="Times New Roman" pitchFamily="18" charset="0"/>
                <a:cs typeface="Times New Roman" pitchFamily="18" charset="0"/>
              </a:rPr>
              <a:t>[5, 10]; </a:t>
            </a:r>
            <a:endParaRPr kumimoji="0" lang="en-US" sz="2400" b="0" i="0" u="none" strike="noStrike" cap="none" normalizeH="0" baseline="0" dirty="0" smtClean="0">
              <a:ln>
                <a:noFill/>
              </a:ln>
              <a:solidFill>
                <a:srgbClr val="333333"/>
              </a:solidFill>
              <a:effectLst/>
              <a:latin typeface="Times New Roman" pitchFamily="18" charset="0"/>
              <a:cs typeface="Times New Roman" pitchFamily="18" charset="0"/>
            </a:endParaRPr>
          </a:p>
          <a:p>
            <a:pPr marL="0" marR="0" lvl="0" indent="45720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err="1" smtClean="0">
                <a:ln>
                  <a:noFill/>
                </a:ln>
                <a:solidFill>
                  <a:srgbClr val="333333"/>
                </a:solidFill>
                <a:effectLst/>
                <a:latin typeface="Times New Roman" pitchFamily="18" charset="0"/>
                <a:cs typeface="Times New Roman" pitchFamily="18" charset="0"/>
              </a:rPr>
              <a:t>System.Console.WriteLine</a:t>
            </a:r>
            <a:r>
              <a:rPr kumimoji="0" lang="ru-RU" sz="2400" b="0" i="0" u="none" strike="noStrike" cap="none" normalizeH="0" baseline="0" dirty="0" smtClean="0">
                <a:ln>
                  <a:noFill/>
                </a:ln>
                <a:solidFill>
                  <a:srgbClr val="333333"/>
                </a:solidFill>
                <a:effectLst/>
                <a:latin typeface="Times New Roman" pitchFamily="18" charset="0"/>
                <a:cs typeface="Times New Roman" pitchFamily="18" charset="0"/>
              </a:rPr>
              <a:t>(</a:t>
            </a:r>
            <a:r>
              <a:rPr kumimoji="0" lang="ru-RU" sz="2400" b="0" i="0" u="none" strike="noStrike" cap="none" normalizeH="0" baseline="0" dirty="0" smtClean="0">
                <a:ln>
                  <a:noFill/>
                </a:ln>
                <a:solidFill>
                  <a:srgbClr val="A31515"/>
                </a:solidFill>
                <a:effectLst/>
                <a:latin typeface="Times New Roman" pitchFamily="18" charset="0"/>
                <a:cs typeface="Times New Roman" pitchFamily="18" charset="0"/>
              </a:rPr>
              <a:t>"</a:t>
            </a:r>
            <a:r>
              <a:rPr kumimoji="0" lang="ru-RU" sz="2400" b="0" i="0" u="none" strike="noStrike" cap="none" normalizeH="0" baseline="0" dirty="0" err="1" smtClean="0">
                <a:ln>
                  <a:noFill/>
                </a:ln>
                <a:solidFill>
                  <a:srgbClr val="A31515"/>
                </a:solidFill>
                <a:effectLst/>
                <a:latin typeface="Times New Roman" pitchFamily="18" charset="0"/>
                <a:cs typeface="Times New Roman" pitchFamily="18" charset="0"/>
              </a:rPr>
              <a:t>The</a:t>
            </a:r>
            <a:r>
              <a:rPr kumimoji="0" lang="ru-RU" sz="2400" b="0" i="0" u="none" strike="noStrike" cap="none" normalizeH="0" baseline="0" dirty="0" smtClean="0">
                <a:ln>
                  <a:noFill/>
                </a:ln>
                <a:solidFill>
                  <a:srgbClr val="A31515"/>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rgbClr val="A31515"/>
                </a:solidFill>
                <a:effectLst/>
                <a:latin typeface="Times New Roman" pitchFamily="18" charset="0"/>
                <a:cs typeface="Times New Roman" pitchFamily="18" charset="0"/>
              </a:rPr>
              <a:t>array</a:t>
            </a:r>
            <a:r>
              <a:rPr kumimoji="0" lang="ru-RU" sz="2400" b="0" i="0" u="none" strike="noStrike" cap="none" normalizeH="0" baseline="0" dirty="0" smtClean="0">
                <a:ln>
                  <a:noFill/>
                </a:ln>
                <a:solidFill>
                  <a:srgbClr val="A31515"/>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rgbClr val="A31515"/>
                </a:solidFill>
                <a:effectLst/>
                <a:latin typeface="Times New Roman" pitchFamily="18" charset="0"/>
                <a:cs typeface="Times New Roman" pitchFamily="18" charset="0"/>
              </a:rPr>
              <a:t>has</a:t>
            </a:r>
            <a:r>
              <a:rPr kumimoji="0" lang="ru-RU" sz="2400" b="0" i="0" u="none" strike="noStrike" cap="none" normalizeH="0" baseline="0" dirty="0" smtClean="0">
                <a:ln>
                  <a:noFill/>
                </a:ln>
                <a:solidFill>
                  <a:srgbClr val="A31515"/>
                </a:solidFill>
                <a:effectLst/>
                <a:latin typeface="Times New Roman" pitchFamily="18" charset="0"/>
                <a:cs typeface="Times New Roman" pitchFamily="18" charset="0"/>
              </a:rPr>
              <a:t> {0} </a:t>
            </a:r>
            <a:r>
              <a:rPr kumimoji="0" lang="ru-RU" sz="2400" b="0" i="0" u="none" strike="noStrike" cap="none" normalizeH="0" baseline="0" dirty="0" err="1" smtClean="0">
                <a:ln>
                  <a:noFill/>
                </a:ln>
                <a:solidFill>
                  <a:srgbClr val="A31515"/>
                </a:solidFill>
                <a:effectLst/>
                <a:latin typeface="Times New Roman" pitchFamily="18" charset="0"/>
                <a:cs typeface="Times New Roman" pitchFamily="18" charset="0"/>
              </a:rPr>
              <a:t>dimensions</a:t>
            </a:r>
            <a:r>
              <a:rPr kumimoji="0" lang="ru-RU" sz="2400" b="0" i="0" u="none" strike="noStrike" cap="none" normalizeH="0" baseline="0" dirty="0" smtClean="0">
                <a:ln>
                  <a:noFill/>
                </a:ln>
                <a:solidFill>
                  <a:srgbClr val="A31515"/>
                </a:solidFill>
                <a:effectLst/>
                <a:latin typeface="Times New Roman" pitchFamily="18" charset="0"/>
                <a:cs typeface="Times New Roman" pitchFamily="18" charset="0"/>
              </a:rPr>
              <a:t>."</a:t>
            </a:r>
            <a:r>
              <a:rPr kumimoji="0" lang="ru-RU" sz="2400" b="0" i="0" u="none" strike="noStrike" cap="none" normalizeH="0" baseline="0" dirty="0" smtClean="0">
                <a:ln>
                  <a:noFill/>
                </a:ln>
                <a:solidFill>
                  <a:srgbClr val="333333"/>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rgbClr val="333333"/>
                </a:solidFill>
                <a:effectLst/>
                <a:latin typeface="Times New Roman" pitchFamily="18" charset="0"/>
                <a:cs typeface="Times New Roman" pitchFamily="18" charset="0"/>
              </a:rPr>
              <a:t>theArray.Rank</a:t>
            </a:r>
            <a:r>
              <a:rPr kumimoji="0" lang="ru-RU" sz="2400" b="0" i="0" u="none" strike="noStrike" cap="none" normalizeH="0" baseline="0" dirty="0" smtClean="0">
                <a:ln>
                  <a:noFill/>
                </a:ln>
                <a:solidFill>
                  <a:srgbClr val="333333"/>
                </a:solidFill>
                <a:effectLst/>
                <a:latin typeface="Times New Roman" pitchFamily="18" charset="0"/>
                <a:cs typeface="Times New Roman" pitchFamily="18" charset="0"/>
              </a:rPr>
              <a:t>); </a:t>
            </a:r>
            <a:endParaRPr kumimoji="0" lang="en-US" sz="2400" b="0" i="0" u="none" strike="noStrike" cap="none" normalizeH="0" baseline="0" dirty="0" smtClean="0">
              <a:ln>
                <a:noFill/>
              </a:ln>
              <a:solidFill>
                <a:srgbClr val="333333"/>
              </a:solidFill>
              <a:effectLst/>
              <a:latin typeface="Times New Roman" pitchFamily="18" charset="0"/>
              <a:cs typeface="Times New Roman" pitchFamily="18" charset="0"/>
            </a:endParaRPr>
          </a:p>
          <a:p>
            <a:pPr marL="0" marR="0" lvl="0" indent="45720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333333"/>
                </a:solidFill>
                <a:effectLst/>
                <a:latin typeface="Times New Roman" pitchFamily="18" charset="0"/>
                <a:cs typeface="Times New Roman" pitchFamily="18" charset="0"/>
              </a:rPr>
              <a:t>} </a:t>
            </a:r>
            <a:endParaRPr kumimoji="0" lang="en-US" sz="2400" b="0" i="0" u="none" strike="noStrike" cap="none" normalizeH="0" baseline="0" dirty="0" smtClean="0">
              <a:ln>
                <a:noFill/>
              </a:ln>
              <a:solidFill>
                <a:srgbClr val="333333"/>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333333"/>
                </a:solidFill>
                <a:effectLst/>
                <a:latin typeface="Times New Roman" pitchFamily="18" charset="0"/>
                <a:cs typeface="Times New Roman" pitchFamily="18" charset="0"/>
              </a:rPr>
              <a:t>}</a:t>
            </a:r>
            <a:endParaRPr kumimoji="0" lang="en-US" sz="2400" b="0" i="0" u="none" strike="noStrike" cap="none" normalizeH="0" baseline="0" dirty="0" smtClean="0">
              <a:ln>
                <a:noFill/>
              </a:ln>
              <a:solidFill>
                <a:srgbClr val="333333"/>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333333"/>
                </a:solidFill>
                <a:effectLst/>
                <a:latin typeface="Times New Roman" pitchFamily="18" charset="0"/>
                <a:cs typeface="Times New Roman" pitchFamily="18" charset="0"/>
              </a:rPr>
              <a:t> </a:t>
            </a:r>
            <a:r>
              <a:rPr kumimoji="0" lang="ru-RU" sz="2400" b="0" i="0" u="none" strike="noStrike" cap="none" normalizeH="0" baseline="0" dirty="0" smtClean="0">
                <a:ln>
                  <a:noFill/>
                </a:ln>
                <a:solidFill>
                  <a:srgbClr val="008000"/>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rgbClr val="008000"/>
                </a:solidFill>
                <a:effectLst/>
                <a:latin typeface="Times New Roman" pitchFamily="18" charset="0"/>
                <a:cs typeface="Times New Roman" pitchFamily="18" charset="0"/>
              </a:rPr>
              <a:t>Output</a:t>
            </a:r>
            <a:r>
              <a:rPr kumimoji="0" lang="ru-RU" sz="2400" b="0" i="0" u="none" strike="noStrike" cap="none" normalizeH="0" baseline="0" dirty="0" smtClean="0">
                <a:ln>
                  <a:noFill/>
                </a:ln>
                <a:solidFill>
                  <a:srgbClr val="008000"/>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rgbClr val="008000"/>
                </a:solidFill>
                <a:effectLst/>
                <a:latin typeface="Times New Roman" pitchFamily="18" charset="0"/>
                <a:cs typeface="Times New Roman" pitchFamily="18" charset="0"/>
              </a:rPr>
              <a:t>The</a:t>
            </a:r>
            <a:r>
              <a:rPr kumimoji="0" lang="ru-RU" sz="2400" b="0" i="0" u="none" strike="noStrike" cap="none" normalizeH="0" baseline="0" dirty="0" smtClean="0">
                <a:ln>
                  <a:noFill/>
                </a:ln>
                <a:solidFill>
                  <a:srgbClr val="008000"/>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rgbClr val="008000"/>
                </a:solidFill>
                <a:effectLst/>
                <a:latin typeface="Times New Roman" pitchFamily="18" charset="0"/>
                <a:cs typeface="Times New Roman" pitchFamily="18" charset="0"/>
              </a:rPr>
              <a:t>array</a:t>
            </a:r>
            <a:r>
              <a:rPr kumimoji="0" lang="ru-RU" sz="2400" b="0" i="0" u="none" strike="noStrike" cap="none" normalizeH="0" baseline="0" dirty="0" smtClean="0">
                <a:ln>
                  <a:noFill/>
                </a:ln>
                <a:solidFill>
                  <a:srgbClr val="008000"/>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rgbClr val="008000"/>
                </a:solidFill>
                <a:effectLst/>
                <a:latin typeface="Times New Roman" pitchFamily="18" charset="0"/>
                <a:cs typeface="Times New Roman" pitchFamily="18" charset="0"/>
              </a:rPr>
              <a:t>has</a:t>
            </a:r>
            <a:r>
              <a:rPr kumimoji="0" lang="ru-RU" sz="2400" b="0" i="0" u="none" strike="noStrike" cap="none" normalizeH="0" baseline="0" dirty="0" smtClean="0">
                <a:ln>
                  <a:noFill/>
                </a:ln>
                <a:solidFill>
                  <a:srgbClr val="008000"/>
                </a:solidFill>
                <a:effectLst/>
                <a:latin typeface="Times New Roman" pitchFamily="18" charset="0"/>
                <a:cs typeface="Times New Roman" pitchFamily="18" charset="0"/>
              </a:rPr>
              <a:t> 2 </a:t>
            </a:r>
            <a:r>
              <a:rPr kumimoji="0" lang="ru-RU" sz="2400" b="0" i="0" u="none" strike="noStrike" cap="none" normalizeH="0" baseline="0" dirty="0" err="1" smtClean="0">
                <a:ln>
                  <a:noFill/>
                </a:ln>
                <a:solidFill>
                  <a:srgbClr val="008000"/>
                </a:solidFill>
                <a:effectLst/>
                <a:latin typeface="Times New Roman" pitchFamily="18" charset="0"/>
                <a:cs typeface="Times New Roman" pitchFamily="18" charset="0"/>
              </a:rPr>
              <a:t>dimensions</a:t>
            </a:r>
            <a:r>
              <a:rPr kumimoji="0" lang="ru-RU" sz="2400" b="0" i="0" u="none" strike="noStrike" cap="none" normalizeH="0" baseline="0" dirty="0" smtClean="0">
                <a:ln>
                  <a:noFill/>
                </a:ln>
                <a:solidFill>
                  <a:srgbClr val="008000"/>
                </a:solidFill>
                <a:effectLst/>
                <a:latin typeface="Times New Roman" pitchFamily="18" charset="0"/>
                <a:cs typeface="Times New Roman" pitchFamily="18" charset="0"/>
              </a:rPr>
              <a:t>.</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val="386932661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764704"/>
            <a:ext cx="7920880" cy="1754326"/>
          </a:xfrm>
          <a:prstGeom prst="rect">
            <a:avLst/>
          </a:prstGeom>
        </p:spPr>
        <p:txBody>
          <a:bodyPr wrap="square">
            <a:spAutoFit/>
          </a:bodyPr>
          <a:lstStyle/>
          <a:p>
            <a:pPr algn="just"/>
            <a:r>
              <a:rPr lang="kk-KZ" dirty="0" smtClean="0">
                <a:latin typeface="Times New Roman" pitchFamily="18" charset="0"/>
                <a:cs typeface="Times New Roman" pitchFamily="18" charset="0"/>
              </a:rPr>
              <a:t>Есеп</a:t>
            </a:r>
            <a:r>
              <a:rPr lang="kk-KZ" dirty="0">
                <a:latin typeface="Times New Roman" pitchFamily="18" charset="0"/>
                <a:cs typeface="Times New Roman" pitchFamily="18" charset="0"/>
              </a:rPr>
              <a:t>. Минус 40 пен 40 аралығындағы кездейсоқ бүтін сандардан тұратын A массивін құру. Массивті шығару. Массивтің барлық элементтерін сұрыптау. Құрылған массив элементтерін өлшемі жағынан бірдей басқа массивке көшіру. Онда диалог режимінде берілген кілт бойынша элементтің бинарлық іздестірілуін орындау. Бағдарламаны жазғанда System.Array класының әдістерін қолдану.</a:t>
            </a:r>
            <a:endParaRPr lang="ru-RU" dirty="0">
              <a:latin typeface="Times New Roman" pitchFamily="18" charset="0"/>
              <a:cs typeface="Times New Roman" pitchFamily="18" charset="0"/>
            </a:endParaRPr>
          </a:p>
        </p:txBody>
      </p:sp>
      <p:sp>
        <p:nvSpPr>
          <p:cNvPr id="3" name="Прямоугольник 2"/>
          <p:cNvSpPr/>
          <p:nvPr/>
        </p:nvSpPr>
        <p:spPr>
          <a:xfrm>
            <a:off x="323528" y="116632"/>
            <a:ext cx="8568952" cy="400110"/>
          </a:xfrm>
          <a:prstGeom prst="rect">
            <a:avLst/>
          </a:prstGeom>
        </p:spPr>
        <p:txBody>
          <a:bodyPr wrap="square">
            <a:spAutoFit/>
          </a:bodyPr>
          <a:lstStyle/>
          <a:p>
            <a:pPr algn="ctr"/>
            <a:r>
              <a:rPr lang="en-US" sz="2000" b="1" dirty="0" smtClean="0">
                <a:latin typeface="Times New Roman" pitchFamily="18" charset="0"/>
                <a:cs typeface="Times New Roman" pitchFamily="18" charset="0"/>
              </a:rPr>
              <a:t>C</a:t>
            </a:r>
            <a:r>
              <a:rPr lang="ru-RU" sz="2000" b="1" dirty="0" smtClean="0">
                <a:latin typeface="Times New Roman" pitchFamily="18" charset="0"/>
                <a:cs typeface="Times New Roman" pitchFamily="18" charset="0"/>
              </a:rPr>
              <a:t>#</a:t>
            </a:r>
            <a:r>
              <a:rPr lang="en-US" sz="2000" b="1" dirty="0" smtClean="0">
                <a:latin typeface="Times New Roman" pitchFamily="18" charset="0"/>
                <a:cs typeface="Times New Roman" pitchFamily="18" charset="0"/>
              </a:rPr>
              <a:t> </a:t>
            </a:r>
            <a:r>
              <a:rPr lang="kk-KZ" sz="2000" b="1" dirty="0" smtClean="0">
                <a:latin typeface="Times New Roman" pitchFamily="18" charset="0"/>
                <a:cs typeface="Times New Roman" pitchFamily="18" charset="0"/>
              </a:rPr>
              <a:t>ТІЛІНІҢ </a:t>
            </a:r>
            <a:r>
              <a:rPr lang="ru-RU" sz="2000" b="1" dirty="0" smtClean="0">
                <a:latin typeface="Times New Roman" pitchFamily="18" charset="0"/>
                <a:cs typeface="Times New Roman" pitchFamily="18" charset="0"/>
              </a:rPr>
              <a:t>СТАНДАРТТЫ МАССИВТЕРІ</a:t>
            </a:r>
            <a:endParaRPr lang="ru-RU" sz="2000" b="1" dirty="0">
              <a:latin typeface="Times New Roman" pitchFamily="18" charset="0"/>
              <a:cs typeface="Times New Roman" pitchFamily="18" charset="0"/>
            </a:endParaRPr>
          </a:p>
        </p:txBody>
      </p:sp>
      <p:sp>
        <p:nvSpPr>
          <p:cNvPr id="4" name="Прямоугольник 3"/>
          <p:cNvSpPr/>
          <p:nvPr/>
        </p:nvSpPr>
        <p:spPr>
          <a:xfrm>
            <a:off x="683568" y="2924944"/>
            <a:ext cx="7920880" cy="2308324"/>
          </a:xfrm>
          <a:prstGeom prst="rect">
            <a:avLst/>
          </a:prstGeom>
        </p:spPr>
        <p:txBody>
          <a:bodyPr wrap="square">
            <a:spAutoFit/>
          </a:bodyPr>
          <a:lstStyle/>
          <a:p>
            <a:pPr indent="457200" algn="just"/>
            <a:r>
              <a:rPr lang="en-US" b="1" dirty="0" err="1">
                <a:latin typeface="Times New Roman" pitchFamily="18" charset="0"/>
                <a:cs typeface="Times New Roman" pitchFamily="18" charset="0"/>
              </a:rPr>
              <a:t>Array.CreateInstance</a:t>
            </a:r>
            <a:r>
              <a:rPr lang="en-US" b="1" dirty="0">
                <a:latin typeface="Times New Roman" pitchFamily="18" charset="0"/>
                <a:cs typeface="Times New Roman" pitchFamily="18" charset="0"/>
              </a:rPr>
              <a:t>(</a:t>
            </a:r>
            <a:r>
              <a:rPr lang="en-US" b="1" dirty="0" err="1">
                <a:latin typeface="Times New Roman" pitchFamily="18" charset="0"/>
                <a:cs typeface="Times New Roman" pitchFamily="18" charset="0"/>
              </a:rPr>
              <a:t>typeof</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int</a:t>
            </a:r>
            <a:r>
              <a:rPr lang="en-US" b="1" dirty="0">
                <a:latin typeface="Times New Roman" pitchFamily="18" charset="0"/>
                <a:cs typeface="Times New Roman" pitchFamily="18" charset="0"/>
              </a:rPr>
              <a:t>),</a:t>
            </a:r>
            <a:r>
              <a:rPr lang="en-US" b="1" dirty="0" err="1">
                <a:latin typeface="Times New Roman" pitchFamily="18" charset="0"/>
                <a:cs typeface="Times New Roman" pitchFamily="18" charset="0"/>
              </a:rPr>
              <a:t>ctl,niz</a:t>
            </a:r>
            <a:r>
              <a:rPr lang="en-US" b="1" dirty="0">
                <a:latin typeface="Times New Roman" pitchFamily="18" charset="0"/>
                <a:cs typeface="Times New Roman" pitchFamily="18" charset="0"/>
              </a:rPr>
              <a:t>); </a:t>
            </a:r>
            <a:r>
              <a:rPr lang="kk-KZ" dirty="0">
                <a:latin typeface="Times New Roman" pitchFamily="18" charset="0"/>
                <a:cs typeface="Times New Roman" pitchFamily="18" charset="0"/>
              </a:rPr>
              <a:t>әдісі арқылы </a:t>
            </a:r>
            <a:r>
              <a:rPr lang="en-US" dirty="0">
                <a:latin typeface="Times New Roman" pitchFamily="18" charset="0"/>
                <a:cs typeface="Times New Roman" pitchFamily="18" charset="0"/>
              </a:rPr>
              <a:t>15 </a:t>
            </a:r>
            <a:r>
              <a:rPr lang="ru-RU" dirty="0">
                <a:latin typeface="Times New Roman" pitchFamily="18" charset="0"/>
                <a:cs typeface="Times New Roman" pitchFamily="18" charset="0"/>
              </a:rPr>
              <a:t>элемент</a:t>
            </a:r>
            <a:r>
              <a:rPr lang="kk-KZ" dirty="0">
                <a:latin typeface="Times New Roman" pitchFamily="18" charset="0"/>
                <a:cs typeface="Times New Roman" pitchFamily="18" charset="0"/>
              </a:rPr>
              <a:t>тен тұратын бір өлшемді </a:t>
            </a:r>
            <a:r>
              <a:rPr lang="en-US" dirty="0" err="1">
                <a:latin typeface="Times New Roman" pitchFamily="18" charset="0"/>
                <a:cs typeface="Times New Roman" pitchFamily="18" charset="0"/>
              </a:rPr>
              <a:t>masi</a:t>
            </a:r>
            <a:r>
              <a:rPr lang="en-US" dirty="0">
                <a:latin typeface="Times New Roman" pitchFamily="18" charset="0"/>
                <a:cs typeface="Times New Roman" pitchFamily="18" charset="0"/>
              </a:rPr>
              <a:t> </a:t>
            </a:r>
            <a:r>
              <a:rPr lang="ru-RU" dirty="0">
                <a:latin typeface="Times New Roman" pitchFamily="18" charset="0"/>
                <a:cs typeface="Times New Roman" pitchFamily="18" charset="0"/>
              </a:rPr>
              <a:t>массив</a:t>
            </a:r>
            <a:r>
              <a:rPr lang="kk-KZ" dirty="0">
                <a:latin typeface="Times New Roman" pitchFamily="18" charset="0"/>
                <a:cs typeface="Times New Roman" pitchFamily="18" charset="0"/>
              </a:rPr>
              <a:t>ін құраймыз </a:t>
            </a:r>
            <a:r>
              <a:rPr lang="en-US" dirty="0">
                <a:latin typeface="Times New Roman" pitchFamily="18" charset="0"/>
                <a:cs typeface="Times New Roman" pitchFamily="18" charset="0"/>
              </a:rPr>
              <a:t>(Lengths </a:t>
            </a:r>
            <a:r>
              <a:rPr lang="kk-KZ" dirty="0">
                <a:latin typeface="Times New Roman" pitchFamily="18" charset="0"/>
                <a:cs typeface="Times New Roman" pitchFamily="18" charset="0"/>
              </a:rPr>
              <a:t>қасиеті </a:t>
            </a:r>
            <a:r>
              <a:rPr lang="en-US" dirty="0" err="1">
                <a:latin typeface="Times New Roman" pitchFamily="18" charset="0"/>
                <a:cs typeface="Times New Roman" pitchFamily="18" charset="0"/>
              </a:rPr>
              <a:t>ctl</a:t>
            </a:r>
            <a:r>
              <a:rPr lang="kk-KZ" dirty="0">
                <a:latin typeface="Times New Roman" pitchFamily="18" charset="0"/>
                <a:cs typeface="Times New Roman" pitchFamily="18" charset="0"/>
              </a:rPr>
              <a:t> айнымалысына тең</a:t>
            </a:r>
            <a:r>
              <a:rPr lang="en-US" dirty="0" smtClean="0">
                <a:latin typeface="Times New Roman" pitchFamily="18" charset="0"/>
                <a:cs typeface="Times New Roman" pitchFamily="18" charset="0"/>
              </a:rPr>
              <a:t>)</a:t>
            </a:r>
          </a:p>
          <a:p>
            <a:pPr indent="457200" algn="just"/>
            <a:r>
              <a:rPr lang="kk-KZ" dirty="0" smtClean="0">
                <a:latin typeface="Times New Roman" pitchFamily="18" charset="0"/>
                <a:cs typeface="Times New Roman" pitchFamily="18" charset="0"/>
              </a:rPr>
              <a:t> For </a:t>
            </a:r>
            <a:r>
              <a:rPr lang="kk-KZ" dirty="0">
                <a:latin typeface="Times New Roman" pitchFamily="18" charset="0"/>
                <a:cs typeface="Times New Roman" pitchFamily="18" charset="0"/>
              </a:rPr>
              <a:t>циклінде masi.GetLowerBound(0) қолданылады. Айнымалының бастапқы мәні 1-ге, ал соңғы мәні – masi.Length 15-ке тең.</a:t>
            </a:r>
            <a:endParaRPr lang="ru-RU" dirty="0">
              <a:latin typeface="Times New Roman" pitchFamily="18" charset="0"/>
              <a:cs typeface="Times New Roman" pitchFamily="18" charset="0"/>
            </a:endParaRPr>
          </a:p>
          <a:p>
            <a:pPr indent="457200" algn="just"/>
            <a:r>
              <a:rPr lang="en-US" dirty="0">
                <a:latin typeface="Times New Roman" pitchFamily="18" charset="0"/>
                <a:cs typeface="Times New Roman" pitchFamily="18" charset="0"/>
              </a:rPr>
              <a:t>for (</a:t>
            </a:r>
            <a:r>
              <a:rPr lang="en-US" dirty="0" err="1">
                <a:latin typeface="Times New Roman" pitchFamily="18" charset="0"/>
                <a:cs typeface="Times New Roman" pitchFamily="18" charset="0"/>
              </a:rPr>
              <a:t>int</a:t>
            </a:r>
            <a:r>
              <a:rPr lang="en-US" dirty="0">
                <a:latin typeface="Times New Roman" pitchFamily="18" charset="0"/>
                <a:cs typeface="Times New Roman" pitchFamily="18" charset="0"/>
              </a:rPr>
              <a:t> i = </a:t>
            </a:r>
            <a:r>
              <a:rPr lang="en-US" dirty="0" err="1">
                <a:latin typeface="Times New Roman" pitchFamily="18" charset="0"/>
                <a:cs typeface="Times New Roman" pitchFamily="18" charset="0"/>
              </a:rPr>
              <a:t>masi.GetLowerBound</a:t>
            </a:r>
            <a:r>
              <a:rPr lang="en-US" dirty="0">
                <a:latin typeface="Times New Roman" pitchFamily="18" charset="0"/>
                <a:cs typeface="Times New Roman" pitchFamily="18" charset="0"/>
              </a:rPr>
              <a:t>(0); i &lt;= </a:t>
            </a:r>
            <a:r>
              <a:rPr lang="en-US" dirty="0" err="1">
                <a:latin typeface="Times New Roman" pitchFamily="18" charset="0"/>
                <a:cs typeface="Times New Roman" pitchFamily="18" charset="0"/>
              </a:rPr>
              <a:t>masi.Length</a:t>
            </a:r>
            <a:r>
              <a:rPr lang="en-US" dirty="0">
                <a:latin typeface="Times New Roman" pitchFamily="18" charset="0"/>
                <a:cs typeface="Times New Roman" pitchFamily="18" charset="0"/>
              </a:rPr>
              <a:t>; i++)</a:t>
            </a:r>
            <a:endParaRPr lang="ru-RU" dirty="0">
              <a:latin typeface="Times New Roman" pitchFamily="18" charset="0"/>
              <a:cs typeface="Times New Roman" pitchFamily="18" charset="0"/>
            </a:endParaRPr>
          </a:p>
          <a:p>
            <a:pPr indent="457200" algn="just"/>
            <a:r>
              <a:rPr lang="en-US" dirty="0" err="1">
                <a:latin typeface="Times New Roman" pitchFamily="18" charset="0"/>
                <a:cs typeface="Times New Roman" pitchFamily="18" charset="0"/>
              </a:rPr>
              <a:t>masi.SetValue</a:t>
            </a:r>
            <a:r>
              <a:rPr lang="en-US" dirty="0">
                <a:latin typeface="Times New Roman" pitchFamily="18" charset="0"/>
                <a:cs typeface="Times New Roman" pitchFamily="18" charset="0"/>
              </a:rPr>
              <a:t>((</a:t>
            </a:r>
            <a:r>
              <a:rPr lang="en-US" dirty="0" err="1">
                <a:latin typeface="Times New Roman" pitchFamily="18" charset="0"/>
                <a:cs typeface="Times New Roman" pitchFamily="18" charset="0"/>
              </a:rPr>
              <a:t>rnd.Next</a:t>
            </a:r>
            <a:r>
              <a:rPr lang="en-US" dirty="0">
                <a:latin typeface="Times New Roman" pitchFamily="18" charset="0"/>
                <a:cs typeface="Times New Roman" pitchFamily="18" charset="0"/>
              </a:rPr>
              <a:t>(81) - 40), i);</a:t>
            </a:r>
            <a:endParaRPr lang="ru-RU" dirty="0">
              <a:latin typeface="Times New Roman" pitchFamily="18" charset="0"/>
              <a:cs typeface="Times New Roman" pitchFamily="18" charset="0"/>
            </a:endParaRPr>
          </a:p>
          <a:p>
            <a:pPr indent="457200" algn="just"/>
            <a:r>
              <a:rPr lang="kk-KZ" dirty="0">
                <a:latin typeface="Times New Roman" pitchFamily="18" charset="0"/>
                <a:cs typeface="Times New Roman" pitchFamily="18" charset="0"/>
              </a:rPr>
              <a:t> </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23833873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569380"/>
            <a:ext cx="7344816" cy="5632311"/>
          </a:xfrm>
          <a:prstGeom prst="rect">
            <a:avLst/>
          </a:prstGeom>
        </p:spPr>
        <p:txBody>
          <a:bodyPr wrap="square">
            <a:spAutoFit/>
          </a:bodyPr>
          <a:lstStyle/>
          <a:p>
            <a:pPr indent="457200" algn="just"/>
            <a:r>
              <a:rPr lang="kk-KZ" sz="2000" dirty="0">
                <a:latin typeface="Times New Roman" pitchFamily="18" charset="0"/>
                <a:cs typeface="Times New Roman" pitchFamily="18" charset="0"/>
              </a:rPr>
              <a:t>Массив элементтерін қолдану System.Array класының әдістері арқылы ғана мүмкін: </a:t>
            </a:r>
            <a:endParaRPr lang="kk-KZ" sz="2000" dirty="0" smtClean="0">
              <a:latin typeface="Times New Roman" pitchFamily="18" charset="0"/>
              <a:cs typeface="Times New Roman" pitchFamily="18" charset="0"/>
            </a:endParaRPr>
          </a:p>
          <a:p>
            <a:pPr marL="285750" indent="-285750" algn="just">
              <a:buFontTx/>
              <a:buChar char="-"/>
            </a:pPr>
            <a:r>
              <a:rPr lang="kk-KZ" sz="2000" dirty="0" smtClean="0">
                <a:latin typeface="Times New Roman" pitchFamily="18" charset="0"/>
                <a:cs typeface="Times New Roman" pitchFamily="18" charset="0"/>
              </a:rPr>
              <a:t>жазуда </a:t>
            </a:r>
            <a:r>
              <a:rPr lang="kk-KZ" sz="2000" dirty="0">
                <a:latin typeface="Times New Roman" pitchFamily="18" charset="0"/>
                <a:cs typeface="Times New Roman" pitchFamily="18" charset="0"/>
              </a:rPr>
              <a:t>- </a:t>
            </a:r>
            <a:r>
              <a:rPr lang="kk-KZ" sz="2000" b="1" dirty="0">
                <a:latin typeface="Times New Roman" pitchFamily="18" charset="0"/>
                <a:cs typeface="Times New Roman" pitchFamily="18" charset="0"/>
              </a:rPr>
              <a:t>masi.SetValue</a:t>
            </a:r>
            <a:r>
              <a:rPr lang="kk-KZ" sz="2000" dirty="0">
                <a:latin typeface="Times New Roman" pitchFamily="18" charset="0"/>
                <a:cs typeface="Times New Roman" pitchFamily="18" charset="0"/>
              </a:rPr>
              <a:t> және </a:t>
            </a:r>
            <a:endParaRPr lang="kk-KZ" sz="2000" dirty="0" smtClean="0">
              <a:latin typeface="Times New Roman" pitchFamily="18" charset="0"/>
              <a:cs typeface="Times New Roman" pitchFamily="18" charset="0"/>
            </a:endParaRPr>
          </a:p>
          <a:p>
            <a:pPr marL="285750" indent="-285750" algn="just">
              <a:buFontTx/>
              <a:buChar char="-"/>
            </a:pPr>
            <a:r>
              <a:rPr lang="kk-KZ" sz="2000" dirty="0" smtClean="0">
                <a:latin typeface="Times New Roman" pitchFamily="18" charset="0"/>
                <a:cs typeface="Times New Roman" pitchFamily="18" charset="0"/>
              </a:rPr>
              <a:t>оқуды </a:t>
            </a:r>
            <a:r>
              <a:rPr lang="kk-KZ" sz="2000" dirty="0">
                <a:latin typeface="Times New Roman" pitchFamily="18" charset="0"/>
                <a:cs typeface="Times New Roman" pitchFamily="18" charset="0"/>
              </a:rPr>
              <a:t>орындағанда - </a:t>
            </a:r>
            <a:r>
              <a:rPr lang="kk-KZ" sz="2000" b="1" dirty="0">
                <a:latin typeface="Times New Roman" pitchFamily="18" charset="0"/>
                <a:cs typeface="Times New Roman" pitchFamily="18" charset="0"/>
              </a:rPr>
              <a:t>masi.GetValue.</a:t>
            </a:r>
            <a:endParaRPr lang="ru-RU" sz="2000" b="1" dirty="0">
              <a:latin typeface="Times New Roman" pitchFamily="18" charset="0"/>
              <a:cs typeface="Times New Roman" pitchFamily="18" charset="0"/>
            </a:endParaRPr>
          </a:p>
          <a:p>
            <a:pPr indent="457200" algn="just"/>
            <a:r>
              <a:rPr lang="kk-KZ" sz="2000" dirty="0">
                <a:latin typeface="Times New Roman" pitchFamily="18" charset="0"/>
                <a:cs typeface="Times New Roman" pitchFamily="18" charset="0"/>
              </a:rPr>
              <a:t>Массивті сұрыптауды </a:t>
            </a:r>
            <a:r>
              <a:rPr lang="kk-KZ" sz="2000" b="1" dirty="0">
                <a:latin typeface="Times New Roman" pitchFamily="18" charset="0"/>
                <a:cs typeface="Times New Roman" pitchFamily="18" charset="0"/>
              </a:rPr>
              <a:t>Array.Sort(masi); </a:t>
            </a:r>
            <a:r>
              <a:rPr lang="kk-KZ" sz="2000" dirty="0">
                <a:latin typeface="Times New Roman" pitchFamily="18" charset="0"/>
                <a:cs typeface="Times New Roman" pitchFamily="18" charset="0"/>
              </a:rPr>
              <a:t>статикалық әдісімен </a:t>
            </a:r>
            <a:r>
              <a:rPr lang="kk-KZ" sz="2000" dirty="0" smtClean="0">
                <a:latin typeface="Times New Roman" pitchFamily="18" charset="0"/>
                <a:cs typeface="Times New Roman" pitchFamily="18" charset="0"/>
              </a:rPr>
              <a:t>орындаймыз</a:t>
            </a:r>
            <a:r>
              <a:rPr lang="en-US" sz="2000" dirty="0" smtClean="0">
                <a:latin typeface="Times New Roman" pitchFamily="18" charset="0"/>
                <a:cs typeface="Times New Roman" pitchFamily="18" charset="0"/>
              </a:rPr>
              <a:t>.</a:t>
            </a:r>
          </a:p>
          <a:p>
            <a:pPr indent="457200" algn="just"/>
            <a:endParaRPr lang="en-US" sz="2000" dirty="0">
              <a:latin typeface="Times New Roman" pitchFamily="18" charset="0"/>
              <a:cs typeface="Times New Roman" pitchFamily="18" charset="0"/>
            </a:endParaRPr>
          </a:p>
          <a:p>
            <a:pPr indent="457200" algn="just"/>
            <a:endParaRPr lang="en-US" sz="2000" dirty="0" smtClean="0">
              <a:latin typeface="Times New Roman" pitchFamily="18" charset="0"/>
              <a:cs typeface="Times New Roman" pitchFamily="18" charset="0"/>
            </a:endParaRPr>
          </a:p>
          <a:p>
            <a:pPr indent="457200"/>
            <a:r>
              <a:rPr lang="kk-KZ" sz="2000" dirty="0">
                <a:latin typeface="Times New Roman" pitchFamily="18" charset="0"/>
                <a:cs typeface="Times New Roman" pitchFamily="18" charset="0"/>
              </a:rPr>
              <a:t>Массивті </a:t>
            </a:r>
            <a:r>
              <a:rPr lang="en-US" sz="2000" dirty="0" smtClean="0">
                <a:latin typeface="Times New Roman" pitchFamily="18" charset="0"/>
                <a:cs typeface="Times New Roman" pitchFamily="18" charset="0"/>
              </a:rPr>
              <a:t> </a:t>
            </a:r>
            <a:r>
              <a:rPr lang="kk-KZ" sz="2000" dirty="0" smtClean="0">
                <a:latin typeface="Times New Roman" pitchFamily="18" charset="0"/>
                <a:cs typeface="Times New Roman" pitchFamily="18" charset="0"/>
              </a:rPr>
              <a:t>foreach </a:t>
            </a:r>
            <a:r>
              <a:rPr lang="kk-KZ" sz="2000" dirty="0">
                <a:latin typeface="Times New Roman" pitchFamily="18" charset="0"/>
                <a:cs typeface="Times New Roman" pitchFamily="18" charset="0"/>
              </a:rPr>
              <a:t>циклі арқылы монитор экранына шығарамыз: </a:t>
            </a:r>
            <a:endParaRPr lang="ru-RU" sz="2000" dirty="0">
              <a:latin typeface="Times New Roman" pitchFamily="18" charset="0"/>
              <a:cs typeface="Times New Roman" pitchFamily="18" charset="0"/>
            </a:endParaRPr>
          </a:p>
          <a:p>
            <a:pPr indent="457200"/>
            <a:r>
              <a:rPr lang="it-IT" sz="2000" b="1" dirty="0">
                <a:latin typeface="Times New Roman" pitchFamily="18" charset="0"/>
                <a:cs typeface="Times New Roman" pitchFamily="18" charset="0"/>
              </a:rPr>
              <a:t>foreach</a:t>
            </a:r>
            <a:r>
              <a:rPr lang="en-US" sz="2000" b="1" dirty="0">
                <a:latin typeface="Times New Roman" pitchFamily="18" charset="0"/>
                <a:cs typeface="Times New Roman" pitchFamily="18" charset="0"/>
              </a:rPr>
              <a:t> (</a:t>
            </a:r>
            <a:r>
              <a:rPr lang="it-IT" sz="2000" b="1" dirty="0">
                <a:latin typeface="Times New Roman" pitchFamily="18" charset="0"/>
                <a:cs typeface="Times New Roman" pitchFamily="18" charset="0"/>
              </a:rPr>
              <a:t>int i in masi</a:t>
            </a:r>
            <a:r>
              <a:rPr lang="en-US" sz="2000" b="1" dirty="0">
                <a:latin typeface="Times New Roman" pitchFamily="18" charset="0"/>
                <a:cs typeface="Times New Roman" pitchFamily="18" charset="0"/>
              </a:rPr>
              <a:t>)</a:t>
            </a:r>
            <a:endParaRPr lang="ru-RU" sz="2000" b="1" dirty="0">
              <a:latin typeface="Times New Roman" pitchFamily="18" charset="0"/>
              <a:cs typeface="Times New Roman" pitchFamily="18" charset="0"/>
            </a:endParaRPr>
          </a:p>
          <a:p>
            <a:pPr indent="457200"/>
            <a:r>
              <a:rPr lang="it-IT" sz="2000" b="1" dirty="0">
                <a:latin typeface="Times New Roman" pitchFamily="18" charset="0"/>
                <a:cs typeface="Times New Roman" pitchFamily="18" charset="0"/>
              </a:rPr>
              <a:t>Console</a:t>
            </a:r>
            <a:r>
              <a:rPr lang="en-US" sz="2000" b="1" dirty="0">
                <a:latin typeface="Times New Roman" pitchFamily="18" charset="0"/>
                <a:cs typeface="Times New Roman" pitchFamily="18" charset="0"/>
              </a:rPr>
              <a:t>.</a:t>
            </a:r>
            <a:r>
              <a:rPr lang="it-IT" sz="2000" b="1" dirty="0">
                <a:latin typeface="Times New Roman" pitchFamily="18" charset="0"/>
                <a:cs typeface="Times New Roman" pitchFamily="18" charset="0"/>
              </a:rPr>
              <a:t>Write</a:t>
            </a:r>
            <a:r>
              <a:rPr lang="en-US" sz="2000" b="1" dirty="0">
                <a:latin typeface="Times New Roman" pitchFamily="18" charset="0"/>
                <a:cs typeface="Times New Roman" pitchFamily="18" charset="0"/>
              </a:rPr>
              <a:t>(</a:t>
            </a:r>
            <a:r>
              <a:rPr lang="it-IT" sz="2000" b="1" dirty="0">
                <a:latin typeface="Times New Roman" pitchFamily="18" charset="0"/>
                <a:cs typeface="Times New Roman" pitchFamily="18" charset="0"/>
              </a:rPr>
              <a:t>i</a:t>
            </a:r>
            <a:r>
              <a:rPr lang="en-US" sz="2000" b="1" dirty="0">
                <a:latin typeface="Times New Roman" pitchFamily="18" charset="0"/>
                <a:cs typeface="Times New Roman" pitchFamily="18" charset="0"/>
              </a:rPr>
              <a:t> + " ");</a:t>
            </a:r>
            <a:endParaRPr lang="ru-RU" sz="2000" b="1" dirty="0">
              <a:latin typeface="Times New Roman" pitchFamily="18" charset="0"/>
              <a:cs typeface="Times New Roman" pitchFamily="18" charset="0"/>
            </a:endParaRPr>
          </a:p>
          <a:p>
            <a:pPr indent="457200"/>
            <a:r>
              <a:rPr lang="it-IT" sz="2000" b="1" dirty="0">
                <a:latin typeface="Times New Roman" pitchFamily="18" charset="0"/>
                <a:cs typeface="Times New Roman" pitchFamily="18" charset="0"/>
              </a:rPr>
              <a:t>Console</a:t>
            </a:r>
            <a:r>
              <a:rPr lang="en-US" sz="2000" b="1" dirty="0">
                <a:latin typeface="Times New Roman" pitchFamily="18" charset="0"/>
                <a:cs typeface="Times New Roman" pitchFamily="18" charset="0"/>
              </a:rPr>
              <a:t>.</a:t>
            </a:r>
            <a:r>
              <a:rPr lang="it-IT" sz="2000" b="1" dirty="0">
                <a:latin typeface="Times New Roman" pitchFamily="18" charset="0"/>
                <a:cs typeface="Times New Roman" pitchFamily="18" charset="0"/>
              </a:rPr>
              <a:t>WriteLine</a:t>
            </a:r>
            <a:r>
              <a:rPr lang="en-US" sz="2000" b="1" dirty="0" smtClean="0">
                <a:latin typeface="Times New Roman" pitchFamily="18" charset="0"/>
                <a:cs typeface="Times New Roman" pitchFamily="18" charset="0"/>
              </a:rPr>
              <a:t>();</a:t>
            </a:r>
          </a:p>
          <a:p>
            <a:pPr indent="457200"/>
            <a:endParaRPr lang="ru-RU" sz="2000" dirty="0">
              <a:latin typeface="Times New Roman" pitchFamily="18" charset="0"/>
              <a:cs typeface="Times New Roman" pitchFamily="18" charset="0"/>
            </a:endParaRPr>
          </a:p>
          <a:p>
            <a:pPr indent="457200" algn="just"/>
            <a:r>
              <a:rPr lang="en-US" sz="2000" dirty="0" err="1">
                <a:latin typeface="Times New Roman" pitchFamily="18" charset="0"/>
                <a:cs typeface="Times New Roman" pitchFamily="18" charset="0"/>
              </a:rPr>
              <a:t>System.Array</a:t>
            </a:r>
            <a:r>
              <a:rPr lang="en-US"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клас</a:t>
            </a:r>
            <a:r>
              <a:rPr lang="kk-KZ" sz="2000" dirty="0">
                <a:latin typeface="Times New Roman" pitchFamily="18" charset="0"/>
                <a:cs typeface="Times New Roman" pitchFamily="18" charset="0"/>
              </a:rPr>
              <a:t>ының әдістері арқылы құрылған </a:t>
            </a:r>
            <a:r>
              <a:rPr lang="ru-RU" sz="2000" dirty="0">
                <a:latin typeface="Times New Roman" pitchFamily="18" charset="0"/>
                <a:cs typeface="Times New Roman" pitchFamily="18" charset="0"/>
              </a:rPr>
              <a:t>массив</a:t>
            </a:r>
            <a:r>
              <a:rPr lang="kk-KZ" sz="2000" dirty="0">
                <a:latin typeface="Times New Roman" pitchFamily="18" charset="0"/>
                <a:cs typeface="Times New Roman" pitchFamily="18" charset="0"/>
              </a:rPr>
              <a:t>ті </a:t>
            </a:r>
            <a:r>
              <a:rPr lang="kk-KZ" sz="2000" dirty="0" smtClean="0">
                <a:latin typeface="Times New Roman" pitchFamily="18" charset="0"/>
                <a:cs typeface="Times New Roman" pitchFamily="18" charset="0"/>
              </a:rPr>
              <a:t> басқа </a:t>
            </a:r>
            <a:r>
              <a:rPr lang="en-US"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массивке</a:t>
            </a:r>
            <a:r>
              <a:rPr lang="ru-RU" sz="2000" dirty="0" smtClean="0">
                <a:latin typeface="Times New Roman" pitchFamily="18" charset="0"/>
                <a:cs typeface="Times New Roman" pitchFamily="18" charset="0"/>
              </a:rPr>
              <a:t>   </a:t>
            </a:r>
            <a:r>
              <a:rPr lang="kk-KZ" sz="2000" dirty="0" smtClean="0">
                <a:latin typeface="Times New Roman" pitchFamily="18" charset="0"/>
                <a:cs typeface="Times New Roman" pitchFamily="18" charset="0"/>
              </a:rPr>
              <a:t>көшіру</a:t>
            </a:r>
            <a:r>
              <a:rPr lang="en-US"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a:p>
            <a:pPr indent="457200"/>
            <a:r>
              <a:rPr lang="en-US" sz="2000" b="1" dirty="0" err="1">
                <a:latin typeface="Times New Roman" pitchFamily="18" charset="0"/>
                <a:cs typeface="Times New Roman" pitchFamily="18" charset="0"/>
              </a:rPr>
              <a:t>Array.Copy</a:t>
            </a:r>
            <a:r>
              <a:rPr lang="en-US" sz="2000" b="1" dirty="0">
                <a:latin typeface="Times New Roman" pitchFamily="18" charset="0"/>
                <a:cs typeface="Times New Roman" pitchFamily="18" charset="0"/>
              </a:rPr>
              <a:t>(</a:t>
            </a:r>
            <a:r>
              <a:rPr lang="en-US" sz="2000" b="1" dirty="0" err="1">
                <a:latin typeface="Times New Roman" pitchFamily="18" charset="0"/>
                <a:cs typeface="Times New Roman" pitchFamily="18" charset="0"/>
              </a:rPr>
              <a:t>masi</a:t>
            </a:r>
            <a:r>
              <a:rPr lang="en-US" sz="2000" b="1" dirty="0">
                <a:latin typeface="Times New Roman" pitchFamily="18" charset="0"/>
                <a:cs typeface="Times New Roman" pitchFamily="18" charset="0"/>
              </a:rPr>
              <a:t>, a, </a:t>
            </a:r>
            <a:r>
              <a:rPr lang="en-US" sz="2000" b="1" dirty="0" err="1">
                <a:latin typeface="Times New Roman" pitchFamily="18" charset="0"/>
                <a:cs typeface="Times New Roman" pitchFamily="18" charset="0"/>
              </a:rPr>
              <a:t>masi.Length</a:t>
            </a:r>
            <a:r>
              <a:rPr lang="en-US" sz="2000" b="1" dirty="0">
                <a:latin typeface="Times New Roman" pitchFamily="18" charset="0"/>
                <a:cs typeface="Times New Roman" pitchFamily="18" charset="0"/>
              </a:rPr>
              <a:t>);</a:t>
            </a:r>
            <a:endParaRPr lang="ru-RU" sz="2000" b="1" dirty="0">
              <a:latin typeface="Times New Roman" pitchFamily="18" charset="0"/>
              <a:cs typeface="Times New Roman" pitchFamily="18" charset="0"/>
            </a:endParaRPr>
          </a:p>
          <a:p>
            <a:pPr indent="457200" algn="just"/>
            <a:endParaRPr lang="ru-RU" sz="2000" dirty="0">
              <a:latin typeface="Times New Roman" pitchFamily="18" charset="0"/>
              <a:cs typeface="Times New Roman" pitchFamily="18" charset="0"/>
            </a:endParaRPr>
          </a:p>
        </p:txBody>
      </p:sp>
      <p:sp>
        <p:nvSpPr>
          <p:cNvPr id="3" name="Прямоугольник 2"/>
          <p:cNvSpPr/>
          <p:nvPr/>
        </p:nvSpPr>
        <p:spPr>
          <a:xfrm>
            <a:off x="323528" y="116632"/>
            <a:ext cx="8568952" cy="400110"/>
          </a:xfrm>
          <a:prstGeom prst="rect">
            <a:avLst/>
          </a:prstGeom>
        </p:spPr>
        <p:txBody>
          <a:bodyPr wrap="square">
            <a:spAutoFit/>
          </a:bodyPr>
          <a:lstStyle/>
          <a:p>
            <a:pPr algn="ctr"/>
            <a:r>
              <a:rPr lang="en-US" sz="2000" b="1" dirty="0" smtClean="0">
                <a:latin typeface="Times New Roman" pitchFamily="18" charset="0"/>
                <a:cs typeface="Times New Roman" pitchFamily="18" charset="0"/>
              </a:rPr>
              <a:t>C</a:t>
            </a:r>
            <a:r>
              <a:rPr lang="ru-RU" sz="2000" b="1" dirty="0" smtClean="0">
                <a:latin typeface="Times New Roman" pitchFamily="18" charset="0"/>
                <a:cs typeface="Times New Roman" pitchFamily="18" charset="0"/>
              </a:rPr>
              <a:t>#</a:t>
            </a:r>
            <a:r>
              <a:rPr lang="en-US" sz="2000" b="1" dirty="0" smtClean="0">
                <a:latin typeface="Times New Roman" pitchFamily="18" charset="0"/>
                <a:cs typeface="Times New Roman" pitchFamily="18" charset="0"/>
              </a:rPr>
              <a:t> </a:t>
            </a:r>
            <a:r>
              <a:rPr lang="kk-KZ" sz="2000" b="1" dirty="0" smtClean="0">
                <a:latin typeface="Times New Roman" pitchFamily="18" charset="0"/>
                <a:cs typeface="Times New Roman" pitchFamily="18" charset="0"/>
              </a:rPr>
              <a:t>ТІЛІНІҢ </a:t>
            </a:r>
            <a:r>
              <a:rPr lang="ru-RU" sz="2000" b="1" dirty="0" smtClean="0">
                <a:latin typeface="Times New Roman" pitchFamily="18" charset="0"/>
                <a:cs typeface="Times New Roman" pitchFamily="18" charset="0"/>
              </a:rPr>
              <a:t>СТАНДАРТТЫ МАССИВТЕРІ</a:t>
            </a:r>
            <a:endParaRPr lang="ru-RU" sz="2000" b="1" dirty="0">
              <a:latin typeface="Times New Roman" pitchFamily="18" charset="0"/>
              <a:cs typeface="Times New Roman" pitchFamily="18" charset="0"/>
            </a:endParaRPr>
          </a:p>
        </p:txBody>
      </p:sp>
    </p:spTree>
    <p:extLst>
      <p:ext uri="{BB962C8B-B14F-4D97-AF65-F5344CB8AC3E}">
        <p14:creationId xmlns:p14="http://schemas.microsoft.com/office/powerpoint/2010/main" val="29272488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6838" y="2796417"/>
            <a:ext cx="6768752" cy="2880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Прямоугольник 2"/>
          <p:cNvSpPr/>
          <p:nvPr/>
        </p:nvSpPr>
        <p:spPr>
          <a:xfrm>
            <a:off x="683568" y="764704"/>
            <a:ext cx="7920880" cy="1754326"/>
          </a:xfrm>
          <a:prstGeom prst="rect">
            <a:avLst/>
          </a:prstGeom>
        </p:spPr>
        <p:txBody>
          <a:bodyPr wrap="square">
            <a:spAutoFit/>
          </a:bodyPr>
          <a:lstStyle/>
          <a:p>
            <a:pPr algn="just"/>
            <a:r>
              <a:rPr lang="kk-KZ" dirty="0" smtClean="0">
                <a:latin typeface="Times New Roman" pitchFamily="18" charset="0"/>
                <a:cs typeface="Times New Roman" pitchFamily="18" charset="0"/>
              </a:rPr>
              <a:t>Есеп</a:t>
            </a:r>
            <a:r>
              <a:rPr lang="kk-KZ" dirty="0">
                <a:latin typeface="Times New Roman" pitchFamily="18" charset="0"/>
                <a:cs typeface="Times New Roman" pitchFamily="18" charset="0"/>
              </a:rPr>
              <a:t>. Минус 40 пен 40 аралығындағы кездейсоқ бүтін сандардан тұратын A массивін құру. Массивті шығару. Массивтің барлық элементтерін сұрыптау. Құрылған массив элементтерін өлшемі жағынан бірдей басқа массивке көшіру. Онда диалог режимінде берілген кілт бойынша элементтің бинарлық іздестірілуін орындау. Бағдарламаны жазғанда System.Array класының әдістерін қолдану.</a:t>
            </a:r>
            <a:endParaRPr lang="ru-RU" dirty="0">
              <a:latin typeface="Times New Roman" pitchFamily="18" charset="0"/>
              <a:cs typeface="Times New Roman" pitchFamily="18" charset="0"/>
            </a:endParaRPr>
          </a:p>
        </p:txBody>
      </p:sp>
      <p:sp>
        <p:nvSpPr>
          <p:cNvPr id="4" name="Прямоугольник 3"/>
          <p:cNvSpPr/>
          <p:nvPr/>
        </p:nvSpPr>
        <p:spPr>
          <a:xfrm>
            <a:off x="323528" y="116632"/>
            <a:ext cx="8568952" cy="400110"/>
          </a:xfrm>
          <a:prstGeom prst="rect">
            <a:avLst/>
          </a:prstGeom>
        </p:spPr>
        <p:txBody>
          <a:bodyPr wrap="square">
            <a:spAutoFit/>
          </a:bodyPr>
          <a:lstStyle/>
          <a:p>
            <a:pPr algn="ctr"/>
            <a:r>
              <a:rPr lang="en-US" sz="2000" b="1" dirty="0" smtClean="0">
                <a:latin typeface="Times New Roman" pitchFamily="18" charset="0"/>
                <a:cs typeface="Times New Roman" pitchFamily="18" charset="0"/>
              </a:rPr>
              <a:t>C</a:t>
            </a:r>
            <a:r>
              <a:rPr lang="ru-RU" sz="2000" b="1" dirty="0" smtClean="0">
                <a:latin typeface="Times New Roman" pitchFamily="18" charset="0"/>
                <a:cs typeface="Times New Roman" pitchFamily="18" charset="0"/>
              </a:rPr>
              <a:t>#</a:t>
            </a:r>
            <a:r>
              <a:rPr lang="en-US" sz="2000" b="1" dirty="0" smtClean="0">
                <a:latin typeface="Times New Roman" pitchFamily="18" charset="0"/>
                <a:cs typeface="Times New Roman" pitchFamily="18" charset="0"/>
              </a:rPr>
              <a:t> </a:t>
            </a:r>
            <a:r>
              <a:rPr lang="kk-KZ" sz="2000" b="1" dirty="0" smtClean="0">
                <a:latin typeface="Times New Roman" pitchFamily="18" charset="0"/>
                <a:cs typeface="Times New Roman" pitchFamily="18" charset="0"/>
              </a:rPr>
              <a:t>ТІЛІНІҢ </a:t>
            </a:r>
            <a:r>
              <a:rPr lang="ru-RU" sz="2000" b="1" dirty="0" smtClean="0">
                <a:latin typeface="Times New Roman" pitchFamily="18" charset="0"/>
                <a:cs typeface="Times New Roman" pitchFamily="18" charset="0"/>
              </a:rPr>
              <a:t>СТАНДАРТТЫ МАССИВТЕРІ</a:t>
            </a:r>
            <a:endParaRPr lang="ru-RU" sz="2000" b="1" dirty="0">
              <a:latin typeface="Times New Roman" pitchFamily="18" charset="0"/>
              <a:cs typeface="Times New Roman" pitchFamily="18" charset="0"/>
            </a:endParaRPr>
          </a:p>
        </p:txBody>
      </p:sp>
    </p:spTree>
    <p:extLst>
      <p:ext uri="{BB962C8B-B14F-4D97-AF65-F5344CB8AC3E}">
        <p14:creationId xmlns:p14="http://schemas.microsoft.com/office/powerpoint/2010/main" val="2206258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188640"/>
            <a:ext cx="8280920" cy="369332"/>
          </a:xfrm>
          <a:prstGeom prst="rect">
            <a:avLst/>
          </a:prstGeom>
        </p:spPr>
        <p:txBody>
          <a:bodyPr wrap="square">
            <a:spAutoFit/>
          </a:bodyPr>
          <a:lstStyle/>
          <a:p>
            <a:pPr algn="ctr"/>
            <a:r>
              <a:rPr lang="x-none" b="1"/>
              <a:t>КӨПӨЛШЕМДІ МАССИВ</a:t>
            </a:r>
            <a:r>
              <a:rPr lang="kk-KZ" b="1" dirty="0" smtClean="0"/>
              <a:t>ТЕР</a:t>
            </a:r>
            <a:r>
              <a:rPr lang="en-US" dirty="0"/>
              <a:t> </a:t>
            </a:r>
            <a:endParaRPr lang="ru-RU" dirty="0"/>
          </a:p>
        </p:txBody>
      </p:sp>
      <p:sp>
        <p:nvSpPr>
          <p:cNvPr id="3" name="Прямоугольник 2"/>
          <p:cNvSpPr/>
          <p:nvPr/>
        </p:nvSpPr>
        <p:spPr>
          <a:xfrm>
            <a:off x="146145" y="593856"/>
            <a:ext cx="3486660" cy="461665"/>
          </a:xfrm>
          <a:prstGeom prst="rect">
            <a:avLst/>
          </a:prstGeom>
        </p:spPr>
        <p:txBody>
          <a:bodyPr wrap="none">
            <a:spAutoFit/>
          </a:bodyPr>
          <a:lstStyle/>
          <a:p>
            <a:pPr algn="ctr"/>
            <a:r>
              <a:rPr lang="x-none" sz="2400" b="1" smtClean="0">
                <a:latin typeface="Times New Roman" pitchFamily="18" charset="0"/>
                <a:cs typeface="Times New Roman" pitchFamily="18" charset="0"/>
              </a:rPr>
              <a:t>Екі өлшемді массивтер </a:t>
            </a:r>
            <a:endParaRPr lang="ru-RU" sz="2400" b="1" dirty="0">
              <a:latin typeface="Times New Roman" pitchFamily="18" charset="0"/>
              <a:cs typeface="Times New Roman" pitchFamily="18" charset="0"/>
            </a:endParaRPr>
          </a:p>
        </p:txBody>
      </p:sp>
      <p:sp>
        <p:nvSpPr>
          <p:cNvPr id="4" name="Прямоугольник 3"/>
          <p:cNvSpPr/>
          <p:nvPr/>
        </p:nvSpPr>
        <p:spPr>
          <a:xfrm>
            <a:off x="369252" y="1046928"/>
            <a:ext cx="8064896" cy="1754326"/>
          </a:xfrm>
          <a:prstGeom prst="rect">
            <a:avLst/>
          </a:prstGeom>
        </p:spPr>
        <p:txBody>
          <a:bodyPr wrap="square">
            <a:spAutoFit/>
          </a:bodyPr>
          <a:lstStyle/>
          <a:p>
            <a:pPr indent="457200"/>
            <a:r>
              <a:rPr lang="ru-RU" dirty="0" err="1" smtClean="0">
                <a:latin typeface="Times New Roman" pitchFamily="18" charset="0"/>
                <a:cs typeface="Times New Roman" pitchFamily="18" charset="0"/>
              </a:rPr>
              <a:t>Массивті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инициализациялау</a:t>
            </a:r>
            <a:r>
              <a:rPr lang="ru-RU" dirty="0" smtClean="0">
                <a:latin typeface="Times New Roman" pitchFamily="18" charset="0"/>
                <a:cs typeface="Times New Roman" pitchFamily="18" charset="0"/>
              </a:rPr>
              <a:t>. </a:t>
            </a:r>
          </a:p>
          <a:p>
            <a:pPr indent="457200" algn="just"/>
            <a:r>
              <a:rPr lang="ru-RU" b="1" dirty="0" smtClean="0">
                <a:latin typeface="Times New Roman" pitchFamily="18" charset="0"/>
                <a:cs typeface="Times New Roman" pitchFamily="18" charset="0"/>
              </a:rPr>
              <a:t>1</a:t>
            </a:r>
            <a:r>
              <a:rPr lang="en-US" b="1" dirty="0" smtClean="0">
                <a:latin typeface="Times New Roman" pitchFamily="18" charset="0"/>
                <a:cs typeface="Times New Roman" pitchFamily="18" charset="0"/>
              </a:rPr>
              <a:t>) </a:t>
            </a:r>
            <a:r>
              <a:rPr lang="ru-RU" b="1" dirty="0" smtClean="0">
                <a:latin typeface="Times New Roman" pitchFamily="18" charset="0"/>
                <a:cs typeface="Times New Roman" pitchFamily="18" charset="0"/>
              </a:rPr>
              <a:t>Массив </a:t>
            </a:r>
            <a:r>
              <a:rPr lang="ru-RU" b="1" dirty="0">
                <a:latin typeface="Times New Roman" pitchFamily="18" charset="0"/>
                <a:cs typeface="Times New Roman" pitchFamily="18" charset="0"/>
              </a:rPr>
              <a:t>можно инициализировать при объявлении, как показано в следующем примере.</a:t>
            </a:r>
            <a:endParaRPr lang="ru-RU" b="1" dirty="0" smtClean="0">
              <a:latin typeface="Times New Roman" pitchFamily="18" charset="0"/>
              <a:cs typeface="Times New Roman" pitchFamily="18" charset="0"/>
            </a:endParaRPr>
          </a:p>
          <a:p>
            <a:endParaRPr lang="ru-RU" dirty="0"/>
          </a:p>
          <a:p>
            <a:r>
              <a:rPr lang="ru-RU" dirty="0" smtClean="0"/>
              <a:t/>
            </a:r>
            <a:br>
              <a:rPr lang="ru-RU" dirty="0" smtClean="0"/>
            </a:br>
            <a:endParaRPr lang="ru-RU" dirty="0"/>
          </a:p>
        </p:txBody>
      </p:sp>
      <p:sp>
        <p:nvSpPr>
          <p:cNvPr id="5" name="Rectangle 1"/>
          <p:cNvSpPr>
            <a:spLocks noChangeArrowheads="1"/>
          </p:cNvSpPr>
          <p:nvPr/>
        </p:nvSpPr>
        <p:spPr bwMode="auto">
          <a:xfrm>
            <a:off x="429846" y="1924093"/>
            <a:ext cx="8004301" cy="3323987"/>
          </a:xfrm>
          <a:prstGeom prst="rect">
            <a:avLst/>
          </a:prstGeom>
          <a:solidFill>
            <a:srgbClr val="F5F5F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dirty="0" smtClean="0">
                <a:ln>
                  <a:noFill/>
                </a:ln>
                <a:solidFill>
                  <a:srgbClr val="008000"/>
                </a:solidFill>
                <a:effectLst/>
                <a:latin typeface="Consolas" pitchFamily="49" charset="0"/>
                <a:cs typeface="Consolas" pitchFamily="49" charset="0"/>
              </a:rPr>
              <a:t>// </a:t>
            </a:r>
            <a:r>
              <a:rPr kumimoji="0" lang="ru-RU" b="1" i="0" u="none" strike="noStrike" cap="none" normalizeH="0" baseline="0" dirty="0" err="1" smtClean="0">
                <a:ln>
                  <a:noFill/>
                </a:ln>
                <a:solidFill>
                  <a:srgbClr val="008000"/>
                </a:solidFill>
                <a:effectLst/>
                <a:latin typeface="Consolas" pitchFamily="49" charset="0"/>
                <a:cs typeface="Consolas" pitchFamily="49" charset="0"/>
              </a:rPr>
              <a:t>Two-dimensional</a:t>
            </a:r>
            <a:r>
              <a:rPr kumimoji="0" lang="ru-RU" b="1" i="0" u="none" strike="noStrike" cap="none" normalizeH="0" baseline="0" dirty="0" smtClean="0">
                <a:ln>
                  <a:noFill/>
                </a:ln>
                <a:solidFill>
                  <a:srgbClr val="008000"/>
                </a:solidFill>
                <a:effectLst/>
                <a:latin typeface="Consolas" pitchFamily="49" charset="0"/>
                <a:cs typeface="Consolas" pitchFamily="49" charset="0"/>
              </a:rPr>
              <a:t> </a:t>
            </a:r>
            <a:r>
              <a:rPr kumimoji="0" lang="ru-RU" b="1" i="0" u="none" strike="noStrike" cap="none" normalizeH="0" baseline="0" dirty="0" err="1" smtClean="0">
                <a:ln>
                  <a:noFill/>
                </a:ln>
                <a:solidFill>
                  <a:srgbClr val="008000"/>
                </a:solidFill>
                <a:effectLst/>
                <a:latin typeface="Consolas" pitchFamily="49" charset="0"/>
                <a:cs typeface="Consolas" pitchFamily="49" charset="0"/>
              </a:rPr>
              <a:t>array</a:t>
            </a:r>
            <a:r>
              <a:rPr kumimoji="0" lang="ru-RU" b="1" i="0" u="none" strike="noStrike" cap="none" normalizeH="0" baseline="0" dirty="0" smtClean="0">
                <a:ln>
                  <a:noFill/>
                </a:ln>
                <a:solidFill>
                  <a:srgbClr val="008000"/>
                </a:solidFill>
                <a:effectLst/>
                <a:latin typeface="Consolas" pitchFamily="49" charset="0"/>
                <a:cs typeface="Consolas" pitchFamily="49" charset="0"/>
              </a:rPr>
              <a:t>.</a:t>
            </a:r>
            <a:r>
              <a:rPr kumimoji="0" lang="ru-RU" b="1" i="0" u="none" strike="noStrike" cap="none" normalizeH="0" baseline="0" dirty="0" smtClean="0">
                <a:ln>
                  <a:noFill/>
                </a:ln>
                <a:solidFill>
                  <a:srgbClr val="333333"/>
                </a:solidFill>
                <a:effectLst/>
                <a:latin typeface="Consolas" pitchFamily="49" charset="0"/>
                <a:cs typeface="Consolas" pitchFamily="49"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dirty="0" err="1" smtClean="0">
                <a:ln>
                  <a:noFill/>
                </a:ln>
                <a:solidFill>
                  <a:srgbClr val="0000FF"/>
                </a:solidFill>
                <a:effectLst/>
                <a:latin typeface="Consolas" pitchFamily="49" charset="0"/>
                <a:cs typeface="Consolas" pitchFamily="49" charset="0"/>
              </a:rPr>
              <a:t>int</a:t>
            </a:r>
            <a:r>
              <a:rPr kumimoji="0" lang="ru-RU" b="1" i="0" u="none" strike="noStrike" cap="none" normalizeH="0" baseline="0" dirty="0" smtClean="0">
                <a:ln>
                  <a:noFill/>
                </a:ln>
                <a:solidFill>
                  <a:srgbClr val="333333"/>
                </a:solidFill>
                <a:effectLst/>
                <a:latin typeface="Consolas" pitchFamily="49" charset="0"/>
                <a:cs typeface="Consolas" pitchFamily="49" charset="0"/>
              </a:rPr>
              <a:t>[,] array2D = </a:t>
            </a:r>
            <a:r>
              <a:rPr kumimoji="0" lang="ru-RU" b="1" i="0" u="none" strike="noStrike" cap="none" normalizeH="0" baseline="0" dirty="0" err="1" smtClean="0">
                <a:ln>
                  <a:noFill/>
                </a:ln>
                <a:solidFill>
                  <a:srgbClr val="0000FF"/>
                </a:solidFill>
                <a:effectLst/>
                <a:latin typeface="Consolas" pitchFamily="49" charset="0"/>
                <a:cs typeface="Consolas" pitchFamily="49" charset="0"/>
              </a:rPr>
              <a:t>new</a:t>
            </a:r>
            <a:r>
              <a:rPr kumimoji="0" lang="ru-RU" b="1" i="0" u="none" strike="noStrike" cap="none" normalizeH="0" baseline="0" dirty="0" smtClean="0">
                <a:ln>
                  <a:noFill/>
                </a:ln>
                <a:solidFill>
                  <a:srgbClr val="333333"/>
                </a:solidFill>
                <a:effectLst/>
                <a:latin typeface="Consolas" pitchFamily="49" charset="0"/>
                <a:cs typeface="Consolas" pitchFamily="49" charset="0"/>
              </a:rPr>
              <a:t> </a:t>
            </a:r>
            <a:r>
              <a:rPr kumimoji="0" lang="ru-RU" b="1" i="0" u="none" strike="noStrike" cap="none" normalizeH="0" baseline="0" dirty="0" err="1" smtClean="0">
                <a:ln>
                  <a:noFill/>
                </a:ln>
                <a:solidFill>
                  <a:srgbClr val="0000FF"/>
                </a:solidFill>
                <a:effectLst/>
                <a:latin typeface="Consolas" pitchFamily="49" charset="0"/>
                <a:cs typeface="Consolas" pitchFamily="49" charset="0"/>
              </a:rPr>
              <a:t>int</a:t>
            </a:r>
            <a:r>
              <a:rPr kumimoji="0" lang="ru-RU" b="1" i="0" u="none" strike="noStrike" cap="none" normalizeH="0" baseline="0" dirty="0" smtClean="0">
                <a:ln>
                  <a:noFill/>
                </a:ln>
                <a:solidFill>
                  <a:srgbClr val="333333"/>
                </a:solidFill>
                <a:effectLst/>
                <a:latin typeface="Consolas" pitchFamily="49" charset="0"/>
                <a:cs typeface="Consolas" pitchFamily="49" charset="0"/>
              </a:rPr>
              <a:t>[,] { { 1, 2 }, { 3, 4 }, { 5, 6 }, { 7, 8 } };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b="1" i="0" u="none" strike="noStrike" cap="none" normalizeH="0" baseline="0" dirty="0" smtClean="0">
              <a:ln>
                <a:noFill/>
              </a:ln>
              <a:solidFill>
                <a:srgbClr val="008000"/>
              </a:solidFill>
              <a:effectLst/>
              <a:latin typeface="Consolas" pitchFamily="49" charset="0"/>
              <a:cs typeface="Consolas"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dirty="0" smtClean="0">
                <a:ln>
                  <a:noFill/>
                </a:ln>
                <a:solidFill>
                  <a:srgbClr val="008000"/>
                </a:solidFill>
                <a:effectLst/>
                <a:latin typeface="Consolas" pitchFamily="49" charset="0"/>
                <a:cs typeface="Consolas" pitchFamily="49" charset="0"/>
              </a:rPr>
              <a:t>// </a:t>
            </a:r>
            <a:r>
              <a:rPr kumimoji="0" lang="ru-RU" b="1" i="0" u="none" strike="noStrike" cap="none" normalizeH="0" baseline="0" dirty="0" err="1" smtClean="0">
                <a:ln>
                  <a:noFill/>
                </a:ln>
                <a:solidFill>
                  <a:srgbClr val="008000"/>
                </a:solidFill>
                <a:effectLst/>
                <a:latin typeface="Consolas" pitchFamily="49" charset="0"/>
                <a:cs typeface="Consolas" pitchFamily="49" charset="0"/>
              </a:rPr>
              <a:t>The</a:t>
            </a:r>
            <a:r>
              <a:rPr kumimoji="0" lang="ru-RU" b="1" i="0" u="none" strike="noStrike" cap="none" normalizeH="0" baseline="0" dirty="0" smtClean="0">
                <a:ln>
                  <a:noFill/>
                </a:ln>
                <a:solidFill>
                  <a:srgbClr val="008000"/>
                </a:solidFill>
                <a:effectLst/>
                <a:latin typeface="Consolas" pitchFamily="49" charset="0"/>
                <a:cs typeface="Consolas" pitchFamily="49" charset="0"/>
              </a:rPr>
              <a:t> </a:t>
            </a:r>
            <a:r>
              <a:rPr kumimoji="0" lang="ru-RU" b="1" i="0" u="none" strike="noStrike" cap="none" normalizeH="0" baseline="0" dirty="0" err="1" smtClean="0">
                <a:ln>
                  <a:noFill/>
                </a:ln>
                <a:solidFill>
                  <a:srgbClr val="008000"/>
                </a:solidFill>
                <a:effectLst/>
                <a:latin typeface="Consolas" pitchFamily="49" charset="0"/>
                <a:cs typeface="Consolas" pitchFamily="49" charset="0"/>
              </a:rPr>
              <a:t>same</a:t>
            </a:r>
            <a:r>
              <a:rPr kumimoji="0" lang="ru-RU" b="1" i="0" u="none" strike="noStrike" cap="none" normalizeH="0" baseline="0" dirty="0" smtClean="0">
                <a:ln>
                  <a:noFill/>
                </a:ln>
                <a:solidFill>
                  <a:srgbClr val="008000"/>
                </a:solidFill>
                <a:effectLst/>
                <a:latin typeface="Consolas" pitchFamily="49" charset="0"/>
                <a:cs typeface="Consolas" pitchFamily="49" charset="0"/>
              </a:rPr>
              <a:t> </a:t>
            </a:r>
            <a:r>
              <a:rPr kumimoji="0" lang="ru-RU" b="1" i="0" u="none" strike="noStrike" cap="none" normalizeH="0" baseline="0" dirty="0" err="1" smtClean="0">
                <a:ln>
                  <a:noFill/>
                </a:ln>
                <a:solidFill>
                  <a:srgbClr val="008000"/>
                </a:solidFill>
                <a:effectLst/>
                <a:latin typeface="Consolas" pitchFamily="49" charset="0"/>
                <a:cs typeface="Consolas" pitchFamily="49" charset="0"/>
              </a:rPr>
              <a:t>array</a:t>
            </a:r>
            <a:r>
              <a:rPr kumimoji="0" lang="ru-RU" b="1" i="0" u="none" strike="noStrike" cap="none" normalizeH="0" baseline="0" dirty="0" smtClean="0">
                <a:ln>
                  <a:noFill/>
                </a:ln>
                <a:solidFill>
                  <a:srgbClr val="008000"/>
                </a:solidFill>
                <a:effectLst/>
                <a:latin typeface="Consolas" pitchFamily="49" charset="0"/>
                <a:cs typeface="Consolas" pitchFamily="49" charset="0"/>
              </a:rPr>
              <a:t> </a:t>
            </a:r>
            <a:r>
              <a:rPr kumimoji="0" lang="ru-RU" b="1" i="0" u="none" strike="noStrike" cap="none" normalizeH="0" baseline="0" dirty="0" err="1" smtClean="0">
                <a:ln>
                  <a:noFill/>
                </a:ln>
                <a:solidFill>
                  <a:srgbClr val="008000"/>
                </a:solidFill>
                <a:effectLst/>
                <a:latin typeface="Consolas" pitchFamily="49" charset="0"/>
                <a:cs typeface="Consolas" pitchFamily="49" charset="0"/>
              </a:rPr>
              <a:t>with</a:t>
            </a:r>
            <a:r>
              <a:rPr kumimoji="0" lang="ru-RU" b="1" i="0" u="none" strike="noStrike" cap="none" normalizeH="0" baseline="0" dirty="0" smtClean="0">
                <a:ln>
                  <a:noFill/>
                </a:ln>
                <a:solidFill>
                  <a:srgbClr val="008000"/>
                </a:solidFill>
                <a:effectLst/>
                <a:latin typeface="Consolas" pitchFamily="49" charset="0"/>
                <a:cs typeface="Consolas" pitchFamily="49" charset="0"/>
              </a:rPr>
              <a:t> </a:t>
            </a:r>
            <a:r>
              <a:rPr kumimoji="0" lang="ru-RU" b="1" i="0" u="none" strike="noStrike" cap="none" normalizeH="0" baseline="0" dirty="0" err="1" smtClean="0">
                <a:ln>
                  <a:noFill/>
                </a:ln>
                <a:solidFill>
                  <a:srgbClr val="008000"/>
                </a:solidFill>
                <a:effectLst/>
                <a:latin typeface="Consolas" pitchFamily="49" charset="0"/>
                <a:cs typeface="Consolas" pitchFamily="49" charset="0"/>
              </a:rPr>
              <a:t>dimensions</a:t>
            </a:r>
            <a:r>
              <a:rPr kumimoji="0" lang="ru-RU" b="1" i="0" u="none" strike="noStrike" cap="none" normalizeH="0" baseline="0" dirty="0" smtClean="0">
                <a:ln>
                  <a:noFill/>
                </a:ln>
                <a:solidFill>
                  <a:srgbClr val="008000"/>
                </a:solidFill>
                <a:effectLst/>
                <a:latin typeface="Consolas" pitchFamily="49" charset="0"/>
                <a:cs typeface="Consolas" pitchFamily="49" charset="0"/>
              </a:rPr>
              <a:t> </a:t>
            </a:r>
            <a:r>
              <a:rPr kumimoji="0" lang="ru-RU" b="1" i="0" u="none" strike="noStrike" cap="none" normalizeH="0" baseline="0" dirty="0" err="1" smtClean="0">
                <a:ln>
                  <a:noFill/>
                </a:ln>
                <a:solidFill>
                  <a:srgbClr val="008000"/>
                </a:solidFill>
                <a:effectLst/>
                <a:latin typeface="Consolas" pitchFamily="49" charset="0"/>
                <a:cs typeface="Consolas" pitchFamily="49" charset="0"/>
              </a:rPr>
              <a:t>specified</a:t>
            </a:r>
            <a:r>
              <a:rPr kumimoji="0" lang="ru-RU" b="1" i="0" u="none" strike="noStrike" cap="none" normalizeH="0" baseline="0" dirty="0" smtClean="0">
                <a:ln>
                  <a:noFill/>
                </a:ln>
                <a:solidFill>
                  <a:srgbClr val="008000"/>
                </a:solidFill>
                <a:effectLst/>
                <a:latin typeface="Consolas" pitchFamily="49" charset="0"/>
                <a:cs typeface="Consolas" pitchFamily="49" charset="0"/>
              </a:rPr>
              <a:t>.</a:t>
            </a:r>
            <a:r>
              <a:rPr kumimoji="0" lang="ru-RU" b="1" i="0" u="none" strike="noStrike" cap="none" normalizeH="0" baseline="0" dirty="0" smtClean="0">
                <a:ln>
                  <a:noFill/>
                </a:ln>
                <a:solidFill>
                  <a:srgbClr val="333333"/>
                </a:solidFill>
                <a:effectLst/>
                <a:latin typeface="Consolas" pitchFamily="49" charset="0"/>
                <a:cs typeface="Consolas" pitchFamily="49"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dirty="0" err="1" smtClean="0">
                <a:ln>
                  <a:noFill/>
                </a:ln>
                <a:solidFill>
                  <a:srgbClr val="0000FF"/>
                </a:solidFill>
                <a:effectLst/>
                <a:latin typeface="Consolas" pitchFamily="49" charset="0"/>
                <a:cs typeface="Consolas" pitchFamily="49" charset="0"/>
              </a:rPr>
              <a:t>int</a:t>
            </a:r>
            <a:r>
              <a:rPr kumimoji="0" lang="ru-RU" b="1" i="0" u="none" strike="noStrike" cap="none" normalizeH="0" baseline="0" dirty="0" smtClean="0">
                <a:ln>
                  <a:noFill/>
                </a:ln>
                <a:solidFill>
                  <a:srgbClr val="333333"/>
                </a:solidFill>
                <a:effectLst/>
                <a:latin typeface="Consolas" pitchFamily="49" charset="0"/>
                <a:cs typeface="Consolas" pitchFamily="49" charset="0"/>
              </a:rPr>
              <a:t>[,] array2Da = </a:t>
            </a:r>
            <a:r>
              <a:rPr kumimoji="0" lang="ru-RU" b="1" i="0" u="none" strike="noStrike" cap="none" normalizeH="0" baseline="0" dirty="0" err="1" smtClean="0">
                <a:ln>
                  <a:noFill/>
                </a:ln>
                <a:solidFill>
                  <a:srgbClr val="0000FF"/>
                </a:solidFill>
                <a:effectLst/>
                <a:latin typeface="Consolas" pitchFamily="49" charset="0"/>
                <a:cs typeface="Consolas" pitchFamily="49" charset="0"/>
              </a:rPr>
              <a:t>new</a:t>
            </a:r>
            <a:r>
              <a:rPr kumimoji="0" lang="ru-RU" b="1" i="0" u="none" strike="noStrike" cap="none" normalizeH="0" baseline="0" dirty="0" smtClean="0">
                <a:ln>
                  <a:noFill/>
                </a:ln>
                <a:solidFill>
                  <a:srgbClr val="333333"/>
                </a:solidFill>
                <a:effectLst/>
                <a:latin typeface="Consolas" pitchFamily="49" charset="0"/>
                <a:cs typeface="Consolas" pitchFamily="49" charset="0"/>
              </a:rPr>
              <a:t> </a:t>
            </a:r>
            <a:r>
              <a:rPr kumimoji="0" lang="ru-RU" b="1" i="0" u="none" strike="noStrike" cap="none" normalizeH="0" baseline="0" dirty="0" err="1" smtClean="0">
                <a:ln>
                  <a:noFill/>
                </a:ln>
                <a:solidFill>
                  <a:srgbClr val="0000FF"/>
                </a:solidFill>
                <a:effectLst/>
                <a:latin typeface="Consolas" pitchFamily="49" charset="0"/>
                <a:cs typeface="Consolas" pitchFamily="49" charset="0"/>
              </a:rPr>
              <a:t>int</a:t>
            </a:r>
            <a:r>
              <a:rPr kumimoji="0" lang="ru-RU" b="1" i="0" u="none" strike="noStrike" cap="none" normalizeH="0" baseline="0" dirty="0" smtClean="0">
                <a:ln>
                  <a:noFill/>
                </a:ln>
                <a:solidFill>
                  <a:srgbClr val="333333"/>
                </a:solidFill>
                <a:effectLst/>
                <a:latin typeface="Consolas" pitchFamily="49" charset="0"/>
                <a:cs typeface="Consolas" pitchFamily="49" charset="0"/>
              </a:rPr>
              <a:t>[4, 2] { { 1, 2 }, { 3, 4 }, { 5, 6 }, { 7, 8 } };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b="1" i="0" u="none" strike="noStrike" cap="none" normalizeH="0" baseline="0" dirty="0" smtClean="0">
              <a:ln>
                <a:noFill/>
              </a:ln>
              <a:solidFill>
                <a:srgbClr val="008000"/>
              </a:solidFill>
              <a:effectLst/>
              <a:latin typeface="Consolas" pitchFamily="49" charset="0"/>
              <a:cs typeface="Consolas"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b="1" dirty="0">
              <a:solidFill>
                <a:srgbClr val="008000"/>
              </a:solidFill>
              <a:latin typeface="Consolas" pitchFamily="49" charset="0"/>
              <a:cs typeface="Consolas"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dirty="0" smtClean="0">
                <a:ln>
                  <a:noFill/>
                </a:ln>
                <a:solidFill>
                  <a:srgbClr val="008000"/>
                </a:solidFill>
                <a:effectLst/>
                <a:latin typeface="Consolas" pitchFamily="49" charset="0"/>
                <a:cs typeface="Consolas" pitchFamily="49" charset="0"/>
              </a:rPr>
              <a:t>// A </a:t>
            </a:r>
            <a:r>
              <a:rPr kumimoji="0" lang="ru-RU" b="1" i="0" u="none" strike="noStrike" cap="none" normalizeH="0" baseline="0" dirty="0" err="1" smtClean="0">
                <a:ln>
                  <a:noFill/>
                </a:ln>
                <a:solidFill>
                  <a:srgbClr val="008000"/>
                </a:solidFill>
                <a:effectLst/>
                <a:latin typeface="Consolas" pitchFamily="49" charset="0"/>
                <a:cs typeface="Consolas" pitchFamily="49" charset="0"/>
              </a:rPr>
              <a:t>similar</a:t>
            </a:r>
            <a:r>
              <a:rPr kumimoji="0" lang="ru-RU" b="1" i="0" u="none" strike="noStrike" cap="none" normalizeH="0" baseline="0" dirty="0" smtClean="0">
                <a:ln>
                  <a:noFill/>
                </a:ln>
                <a:solidFill>
                  <a:srgbClr val="008000"/>
                </a:solidFill>
                <a:effectLst/>
                <a:latin typeface="Consolas" pitchFamily="49" charset="0"/>
                <a:cs typeface="Consolas" pitchFamily="49" charset="0"/>
              </a:rPr>
              <a:t> </a:t>
            </a:r>
            <a:r>
              <a:rPr kumimoji="0" lang="ru-RU" b="1" i="0" u="none" strike="noStrike" cap="none" normalizeH="0" baseline="0" dirty="0" err="1" smtClean="0">
                <a:ln>
                  <a:noFill/>
                </a:ln>
                <a:solidFill>
                  <a:srgbClr val="008000"/>
                </a:solidFill>
                <a:effectLst/>
                <a:latin typeface="Consolas" pitchFamily="49" charset="0"/>
                <a:cs typeface="Consolas" pitchFamily="49" charset="0"/>
              </a:rPr>
              <a:t>array</a:t>
            </a:r>
            <a:r>
              <a:rPr kumimoji="0" lang="ru-RU" b="1" i="0" u="none" strike="noStrike" cap="none" normalizeH="0" baseline="0" dirty="0" smtClean="0">
                <a:ln>
                  <a:noFill/>
                </a:ln>
                <a:solidFill>
                  <a:srgbClr val="008000"/>
                </a:solidFill>
                <a:effectLst/>
                <a:latin typeface="Consolas" pitchFamily="49" charset="0"/>
                <a:cs typeface="Consolas" pitchFamily="49" charset="0"/>
              </a:rPr>
              <a:t> </a:t>
            </a:r>
            <a:r>
              <a:rPr kumimoji="0" lang="ru-RU" b="1" i="0" u="none" strike="noStrike" cap="none" normalizeH="0" baseline="0" dirty="0" err="1" smtClean="0">
                <a:ln>
                  <a:noFill/>
                </a:ln>
                <a:solidFill>
                  <a:srgbClr val="008000"/>
                </a:solidFill>
                <a:effectLst/>
                <a:latin typeface="Consolas" pitchFamily="49" charset="0"/>
                <a:cs typeface="Consolas" pitchFamily="49" charset="0"/>
              </a:rPr>
              <a:t>with</a:t>
            </a:r>
            <a:r>
              <a:rPr kumimoji="0" lang="ru-RU" b="1" i="0" u="none" strike="noStrike" cap="none" normalizeH="0" baseline="0" dirty="0" smtClean="0">
                <a:ln>
                  <a:noFill/>
                </a:ln>
                <a:solidFill>
                  <a:srgbClr val="008000"/>
                </a:solidFill>
                <a:effectLst/>
                <a:latin typeface="Consolas" pitchFamily="49" charset="0"/>
                <a:cs typeface="Consolas" pitchFamily="49" charset="0"/>
              </a:rPr>
              <a:t> </a:t>
            </a:r>
            <a:r>
              <a:rPr kumimoji="0" lang="ru-RU" b="1" i="0" u="none" strike="noStrike" cap="none" normalizeH="0" baseline="0" dirty="0" err="1" smtClean="0">
                <a:ln>
                  <a:noFill/>
                </a:ln>
                <a:solidFill>
                  <a:srgbClr val="008000"/>
                </a:solidFill>
                <a:effectLst/>
                <a:latin typeface="Consolas" pitchFamily="49" charset="0"/>
                <a:cs typeface="Consolas" pitchFamily="49" charset="0"/>
              </a:rPr>
              <a:t>string</a:t>
            </a:r>
            <a:r>
              <a:rPr kumimoji="0" lang="ru-RU" b="1" i="0" u="none" strike="noStrike" cap="none" normalizeH="0" baseline="0" dirty="0" smtClean="0">
                <a:ln>
                  <a:noFill/>
                </a:ln>
                <a:solidFill>
                  <a:srgbClr val="008000"/>
                </a:solidFill>
                <a:effectLst/>
                <a:latin typeface="Consolas" pitchFamily="49" charset="0"/>
                <a:cs typeface="Consolas" pitchFamily="49" charset="0"/>
              </a:rPr>
              <a:t> </a:t>
            </a:r>
            <a:r>
              <a:rPr kumimoji="0" lang="ru-RU" b="1" i="0" u="none" strike="noStrike" cap="none" normalizeH="0" baseline="0" dirty="0" err="1" smtClean="0">
                <a:ln>
                  <a:noFill/>
                </a:ln>
                <a:solidFill>
                  <a:srgbClr val="008000"/>
                </a:solidFill>
                <a:effectLst/>
                <a:latin typeface="Consolas" pitchFamily="49" charset="0"/>
                <a:cs typeface="Consolas" pitchFamily="49" charset="0"/>
              </a:rPr>
              <a:t>elements</a:t>
            </a:r>
            <a:r>
              <a:rPr kumimoji="0" lang="ru-RU" b="1" i="0" u="none" strike="noStrike" cap="none" normalizeH="0" baseline="0" dirty="0" smtClean="0">
                <a:ln>
                  <a:noFill/>
                </a:ln>
                <a:solidFill>
                  <a:srgbClr val="008000"/>
                </a:solidFill>
                <a:effectLst/>
                <a:latin typeface="Consolas" pitchFamily="49" charset="0"/>
                <a:cs typeface="Consolas" pitchFamily="49" charset="0"/>
              </a:rPr>
              <a:t>.</a:t>
            </a:r>
            <a:r>
              <a:rPr kumimoji="0" lang="ru-RU" b="1" i="0" u="none" strike="noStrike" cap="none" normalizeH="0" baseline="0" dirty="0" smtClean="0">
                <a:ln>
                  <a:noFill/>
                </a:ln>
                <a:solidFill>
                  <a:srgbClr val="333333"/>
                </a:solidFill>
                <a:effectLst/>
                <a:latin typeface="Consolas" pitchFamily="49" charset="0"/>
                <a:cs typeface="Consolas" pitchFamily="49"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dirty="0" err="1" smtClean="0">
                <a:ln>
                  <a:noFill/>
                </a:ln>
                <a:solidFill>
                  <a:srgbClr val="0000FF"/>
                </a:solidFill>
                <a:effectLst/>
                <a:latin typeface="Consolas" pitchFamily="49" charset="0"/>
                <a:cs typeface="Consolas" pitchFamily="49" charset="0"/>
              </a:rPr>
              <a:t>string</a:t>
            </a:r>
            <a:r>
              <a:rPr kumimoji="0" lang="ru-RU" b="1" i="0" u="none" strike="noStrike" cap="none" normalizeH="0" baseline="0" dirty="0" smtClean="0">
                <a:ln>
                  <a:noFill/>
                </a:ln>
                <a:solidFill>
                  <a:srgbClr val="333333"/>
                </a:solidFill>
                <a:effectLst/>
                <a:latin typeface="Consolas" pitchFamily="49" charset="0"/>
                <a:cs typeface="Consolas" pitchFamily="49" charset="0"/>
              </a:rPr>
              <a:t>[,] array2Db = </a:t>
            </a:r>
            <a:r>
              <a:rPr kumimoji="0" lang="ru-RU" b="1" i="0" u="none" strike="noStrike" cap="none" normalizeH="0" baseline="0" dirty="0" err="1" smtClean="0">
                <a:ln>
                  <a:noFill/>
                </a:ln>
                <a:solidFill>
                  <a:srgbClr val="0000FF"/>
                </a:solidFill>
                <a:effectLst/>
                <a:latin typeface="Consolas" pitchFamily="49" charset="0"/>
                <a:cs typeface="Consolas" pitchFamily="49" charset="0"/>
              </a:rPr>
              <a:t>new</a:t>
            </a:r>
            <a:r>
              <a:rPr kumimoji="0" lang="ru-RU" b="1" i="0" u="none" strike="noStrike" cap="none" normalizeH="0" baseline="0" dirty="0" smtClean="0">
                <a:ln>
                  <a:noFill/>
                </a:ln>
                <a:solidFill>
                  <a:srgbClr val="333333"/>
                </a:solidFill>
                <a:effectLst/>
                <a:latin typeface="Consolas" pitchFamily="49" charset="0"/>
                <a:cs typeface="Consolas" pitchFamily="49" charset="0"/>
              </a:rPr>
              <a:t> </a:t>
            </a:r>
            <a:r>
              <a:rPr kumimoji="0" lang="ru-RU" b="1" i="0" u="none" strike="noStrike" cap="none" normalizeH="0" baseline="0" dirty="0" err="1" smtClean="0">
                <a:ln>
                  <a:noFill/>
                </a:ln>
                <a:solidFill>
                  <a:srgbClr val="0000FF"/>
                </a:solidFill>
                <a:effectLst/>
                <a:latin typeface="Consolas" pitchFamily="49" charset="0"/>
                <a:cs typeface="Consolas" pitchFamily="49" charset="0"/>
              </a:rPr>
              <a:t>string</a:t>
            </a:r>
            <a:r>
              <a:rPr kumimoji="0" lang="ru-RU" b="1" i="0" u="none" strike="noStrike" cap="none" normalizeH="0" baseline="0" dirty="0" smtClean="0">
                <a:ln>
                  <a:noFill/>
                </a:ln>
                <a:solidFill>
                  <a:srgbClr val="333333"/>
                </a:solidFill>
                <a:effectLst/>
                <a:latin typeface="Consolas" pitchFamily="49" charset="0"/>
                <a:cs typeface="Consolas" pitchFamily="49" charset="0"/>
              </a:rPr>
              <a:t>[3, 2] { { </a:t>
            </a:r>
            <a:r>
              <a:rPr kumimoji="0" lang="ru-RU" b="1" i="0" u="none" strike="noStrike" cap="none" normalizeH="0" baseline="0" dirty="0" smtClean="0">
                <a:ln>
                  <a:noFill/>
                </a:ln>
                <a:solidFill>
                  <a:srgbClr val="A31515"/>
                </a:solidFill>
                <a:effectLst/>
                <a:latin typeface="Consolas" pitchFamily="49" charset="0"/>
                <a:cs typeface="Consolas" pitchFamily="49" charset="0"/>
              </a:rPr>
              <a:t>"</a:t>
            </a:r>
            <a:r>
              <a:rPr kumimoji="0" lang="ru-RU" b="1" i="0" u="none" strike="noStrike" cap="none" normalizeH="0" baseline="0" dirty="0" err="1" smtClean="0">
                <a:ln>
                  <a:noFill/>
                </a:ln>
                <a:solidFill>
                  <a:srgbClr val="A31515"/>
                </a:solidFill>
                <a:effectLst/>
                <a:latin typeface="Consolas" pitchFamily="49" charset="0"/>
                <a:cs typeface="Consolas" pitchFamily="49" charset="0"/>
              </a:rPr>
              <a:t>one</a:t>
            </a:r>
            <a:r>
              <a:rPr kumimoji="0" lang="ru-RU" b="1" i="0" u="none" strike="noStrike" cap="none" normalizeH="0" baseline="0" dirty="0" smtClean="0">
                <a:ln>
                  <a:noFill/>
                </a:ln>
                <a:solidFill>
                  <a:srgbClr val="A31515"/>
                </a:solidFill>
                <a:effectLst/>
                <a:latin typeface="Consolas" pitchFamily="49" charset="0"/>
                <a:cs typeface="Consolas" pitchFamily="49" charset="0"/>
              </a:rPr>
              <a:t>"</a:t>
            </a:r>
            <a:r>
              <a:rPr kumimoji="0" lang="ru-RU" b="1" i="0" u="none" strike="noStrike" cap="none" normalizeH="0" baseline="0" dirty="0" smtClean="0">
                <a:ln>
                  <a:noFill/>
                </a:ln>
                <a:solidFill>
                  <a:srgbClr val="333333"/>
                </a:solidFill>
                <a:effectLst/>
                <a:latin typeface="Consolas" pitchFamily="49" charset="0"/>
                <a:cs typeface="Consolas" pitchFamily="49" charset="0"/>
              </a:rPr>
              <a:t>, </a:t>
            </a:r>
            <a:r>
              <a:rPr kumimoji="0" lang="ru-RU" b="1" i="0" u="none" strike="noStrike" cap="none" normalizeH="0" baseline="0" dirty="0" smtClean="0">
                <a:ln>
                  <a:noFill/>
                </a:ln>
                <a:solidFill>
                  <a:srgbClr val="A31515"/>
                </a:solidFill>
                <a:effectLst/>
                <a:latin typeface="Consolas" pitchFamily="49" charset="0"/>
                <a:cs typeface="Consolas" pitchFamily="49" charset="0"/>
              </a:rPr>
              <a:t>"</a:t>
            </a:r>
            <a:r>
              <a:rPr kumimoji="0" lang="ru-RU" b="1" i="0" u="none" strike="noStrike" cap="none" normalizeH="0" baseline="0" dirty="0" err="1" smtClean="0">
                <a:ln>
                  <a:noFill/>
                </a:ln>
                <a:solidFill>
                  <a:srgbClr val="A31515"/>
                </a:solidFill>
                <a:effectLst/>
                <a:latin typeface="Consolas" pitchFamily="49" charset="0"/>
                <a:cs typeface="Consolas" pitchFamily="49" charset="0"/>
              </a:rPr>
              <a:t>two</a:t>
            </a:r>
            <a:r>
              <a:rPr kumimoji="0" lang="ru-RU" b="1" i="0" u="none" strike="noStrike" cap="none" normalizeH="0" baseline="0" dirty="0" smtClean="0">
                <a:ln>
                  <a:noFill/>
                </a:ln>
                <a:solidFill>
                  <a:srgbClr val="A31515"/>
                </a:solidFill>
                <a:effectLst/>
                <a:latin typeface="Consolas" pitchFamily="49" charset="0"/>
                <a:cs typeface="Consolas" pitchFamily="49" charset="0"/>
              </a:rPr>
              <a:t>"</a:t>
            </a:r>
            <a:r>
              <a:rPr kumimoji="0" lang="ru-RU" b="1" i="0" u="none" strike="noStrike" cap="none" normalizeH="0" baseline="0" dirty="0" smtClean="0">
                <a:ln>
                  <a:noFill/>
                </a:ln>
                <a:solidFill>
                  <a:srgbClr val="333333"/>
                </a:solidFill>
                <a:effectLst/>
                <a:latin typeface="Consolas" pitchFamily="49" charset="0"/>
                <a:cs typeface="Consolas" pitchFamily="49" charset="0"/>
              </a:rPr>
              <a:t> }, { </a:t>
            </a:r>
            <a:r>
              <a:rPr kumimoji="0" lang="ru-RU" b="1" i="0" u="none" strike="noStrike" cap="none" normalizeH="0" baseline="0" dirty="0" smtClean="0">
                <a:ln>
                  <a:noFill/>
                </a:ln>
                <a:solidFill>
                  <a:srgbClr val="A31515"/>
                </a:solidFill>
                <a:effectLst/>
                <a:latin typeface="Consolas" pitchFamily="49" charset="0"/>
                <a:cs typeface="Consolas" pitchFamily="49" charset="0"/>
              </a:rPr>
              <a:t>"</a:t>
            </a:r>
            <a:r>
              <a:rPr kumimoji="0" lang="ru-RU" b="1" i="0" u="none" strike="noStrike" cap="none" normalizeH="0" baseline="0" dirty="0" err="1" smtClean="0">
                <a:ln>
                  <a:noFill/>
                </a:ln>
                <a:solidFill>
                  <a:srgbClr val="A31515"/>
                </a:solidFill>
                <a:effectLst/>
                <a:latin typeface="Consolas" pitchFamily="49" charset="0"/>
                <a:cs typeface="Consolas" pitchFamily="49" charset="0"/>
              </a:rPr>
              <a:t>three</a:t>
            </a:r>
            <a:r>
              <a:rPr kumimoji="0" lang="ru-RU" b="1" i="0" u="none" strike="noStrike" cap="none" normalizeH="0" baseline="0" dirty="0" smtClean="0">
                <a:ln>
                  <a:noFill/>
                </a:ln>
                <a:solidFill>
                  <a:srgbClr val="A31515"/>
                </a:solidFill>
                <a:effectLst/>
                <a:latin typeface="Consolas" pitchFamily="49" charset="0"/>
                <a:cs typeface="Consolas" pitchFamily="49" charset="0"/>
              </a:rPr>
              <a:t>"</a:t>
            </a:r>
            <a:r>
              <a:rPr kumimoji="0" lang="ru-RU" b="1" i="0" u="none" strike="noStrike" cap="none" normalizeH="0" baseline="0" dirty="0" smtClean="0">
                <a:ln>
                  <a:noFill/>
                </a:ln>
                <a:solidFill>
                  <a:srgbClr val="333333"/>
                </a:solidFill>
                <a:effectLst/>
                <a:latin typeface="Consolas" pitchFamily="49" charset="0"/>
                <a:cs typeface="Consolas" pitchFamily="49" charset="0"/>
              </a:rPr>
              <a:t>, </a:t>
            </a:r>
            <a:r>
              <a:rPr kumimoji="0" lang="ru-RU" b="1" i="0" u="none" strike="noStrike" cap="none" normalizeH="0" baseline="0" dirty="0" smtClean="0">
                <a:ln>
                  <a:noFill/>
                </a:ln>
                <a:solidFill>
                  <a:srgbClr val="A31515"/>
                </a:solidFill>
                <a:effectLst/>
                <a:latin typeface="Consolas" pitchFamily="49" charset="0"/>
                <a:cs typeface="Consolas" pitchFamily="49" charset="0"/>
              </a:rPr>
              <a:t>"</a:t>
            </a:r>
            <a:r>
              <a:rPr kumimoji="0" lang="ru-RU" b="1" i="0" u="none" strike="noStrike" cap="none" normalizeH="0" baseline="0" dirty="0" err="1" smtClean="0">
                <a:ln>
                  <a:noFill/>
                </a:ln>
                <a:solidFill>
                  <a:srgbClr val="A31515"/>
                </a:solidFill>
                <a:effectLst/>
                <a:latin typeface="Consolas" pitchFamily="49" charset="0"/>
                <a:cs typeface="Consolas" pitchFamily="49" charset="0"/>
              </a:rPr>
              <a:t>four</a:t>
            </a:r>
            <a:r>
              <a:rPr kumimoji="0" lang="ru-RU" b="1" i="0" u="none" strike="noStrike" cap="none" normalizeH="0" baseline="0" dirty="0" smtClean="0">
                <a:ln>
                  <a:noFill/>
                </a:ln>
                <a:solidFill>
                  <a:srgbClr val="A31515"/>
                </a:solidFill>
                <a:effectLst/>
                <a:latin typeface="Consolas" pitchFamily="49" charset="0"/>
                <a:cs typeface="Consolas" pitchFamily="49" charset="0"/>
              </a:rPr>
              <a:t>"</a:t>
            </a:r>
            <a:r>
              <a:rPr kumimoji="0" lang="ru-RU" b="1" i="0" u="none" strike="noStrike" cap="none" normalizeH="0" baseline="0" dirty="0" smtClean="0">
                <a:ln>
                  <a:noFill/>
                </a:ln>
                <a:solidFill>
                  <a:srgbClr val="333333"/>
                </a:solidFill>
                <a:effectLst/>
                <a:latin typeface="Consolas" pitchFamily="49" charset="0"/>
                <a:cs typeface="Consolas" pitchFamily="49" charset="0"/>
              </a:rPr>
              <a:t> }, { </a:t>
            </a:r>
            <a:r>
              <a:rPr kumimoji="0" lang="ru-RU" b="1" i="0" u="none" strike="noStrike" cap="none" normalizeH="0" baseline="0" dirty="0" smtClean="0">
                <a:ln>
                  <a:noFill/>
                </a:ln>
                <a:solidFill>
                  <a:srgbClr val="A31515"/>
                </a:solidFill>
                <a:effectLst/>
                <a:latin typeface="Consolas" pitchFamily="49" charset="0"/>
                <a:cs typeface="Consolas" pitchFamily="49" charset="0"/>
              </a:rPr>
              <a:t>"</a:t>
            </a:r>
            <a:r>
              <a:rPr kumimoji="0" lang="ru-RU" b="1" i="0" u="none" strike="noStrike" cap="none" normalizeH="0" baseline="0" dirty="0" err="1" smtClean="0">
                <a:ln>
                  <a:noFill/>
                </a:ln>
                <a:solidFill>
                  <a:srgbClr val="A31515"/>
                </a:solidFill>
                <a:effectLst/>
                <a:latin typeface="Consolas" pitchFamily="49" charset="0"/>
                <a:cs typeface="Consolas" pitchFamily="49" charset="0"/>
              </a:rPr>
              <a:t>five</a:t>
            </a:r>
            <a:r>
              <a:rPr kumimoji="0" lang="ru-RU" b="1" i="0" u="none" strike="noStrike" cap="none" normalizeH="0" baseline="0" dirty="0" smtClean="0">
                <a:ln>
                  <a:noFill/>
                </a:ln>
                <a:solidFill>
                  <a:srgbClr val="A31515"/>
                </a:solidFill>
                <a:effectLst/>
                <a:latin typeface="Consolas" pitchFamily="49" charset="0"/>
                <a:cs typeface="Consolas" pitchFamily="49" charset="0"/>
              </a:rPr>
              <a:t>"</a:t>
            </a:r>
            <a:r>
              <a:rPr kumimoji="0" lang="ru-RU" b="1" i="0" u="none" strike="noStrike" cap="none" normalizeH="0" baseline="0" dirty="0" smtClean="0">
                <a:ln>
                  <a:noFill/>
                </a:ln>
                <a:solidFill>
                  <a:srgbClr val="333333"/>
                </a:solidFill>
                <a:effectLst/>
                <a:latin typeface="Consolas" pitchFamily="49" charset="0"/>
                <a:cs typeface="Consolas" pitchFamily="49" charset="0"/>
              </a:rPr>
              <a:t>, </a:t>
            </a:r>
            <a:r>
              <a:rPr kumimoji="0" lang="ru-RU" b="1" i="0" u="none" strike="noStrike" cap="none" normalizeH="0" baseline="0" dirty="0" smtClean="0">
                <a:ln>
                  <a:noFill/>
                </a:ln>
                <a:solidFill>
                  <a:srgbClr val="A31515"/>
                </a:solidFill>
                <a:effectLst/>
                <a:latin typeface="Consolas" pitchFamily="49" charset="0"/>
                <a:cs typeface="Consolas" pitchFamily="49" charset="0"/>
              </a:rPr>
              <a:t>"</a:t>
            </a:r>
            <a:r>
              <a:rPr kumimoji="0" lang="ru-RU" b="1" i="0" u="none" strike="noStrike" cap="none" normalizeH="0" baseline="0" dirty="0" err="1" smtClean="0">
                <a:ln>
                  <a:noFill/>
                </a:ln>
                <a:solidFill>
                  <a:srgbClr val="A31515"/>
                </a:solidFill>
                <a:effectLst/>
                <a:latin typeface="Consolas" pitchFamily="49" charset="0"/>
                <a:cs typeface="Consolas" pitchFamily="49" charset="0"/>
              </a:rPr>
              <a:t>six</a:t>
            </a:r>
            <a:r>
              <a:rPr kumimoji="0" lang="ru-RU" b="1" i="0" u="none" strike="noStrike" cap="none" normalizeH="0" baseline="0" dirty="0" smtClean="0">
                <a:ln>
                  <a:noFill/>
                </a:ln>
                <a:solidFill>
                  <a:srgbClr val="A31515"/>
                </a:solidFill>
                <a:effectLst/>
                <a:latin typeface="Consolas" pitchFamily="49" charset="0"/>
                <a:cs typeface="Consolas" pitchFamily="49" charset="0"/>
              </a:rPr>
              <a:t>"</a:t>
            </a:r>
            <a:r>
              <a:rPr kumimoji="0" lang="ru-RU" b="1" i="0" u="none" strike="noStrike" cap="none" normalizeH="0" baseline="0" dirty="0" smtClean="0">
                <a:ln>
                  <a:noFill/>
                </a:ln>
                <a:solidFill>
                  <a:srgbClr val="333333"/>
                </a:solidFill>
                <a:effectLst/>
                <a:latin typeface="Consolas" pitchFamily="49" charset="0"/>
                <a:cs typeface="Consolas" pitchFamily="49" charset="0"/>
              </a:rPr>
              <a:t> } };</a:t>
            </a:r>
            <a:r>
              <a:rPr kumimoji="0" lang="ru-RU" b="1" i="0" u="none" strike="noStrike" cap="none" normalizeH="0" baseline="0" dirty="0" smtClean="0">
                <a:ln>
                  <a:noFill/>
                </a:ln>
                <a:solidFill>
                  <a:schemeClr val="tx1"/>
                </a:solidFill>
                <a:effectLst/>
                <a:latin typeface="Arial" pitchFamily="34" charset="0"/>
                <a:cs typeface="Arial" pitchFamily="34" charset="0"/>
              </a:rPr>
              <a:t> </a:t>
            </a:r>
          </a:p>
        </p:txBody>
      </p:sp>
    </p:spTree>
    <p:extLst>
      <p:ext uri="{BB962C8B-B14F-4D97-AF65-F5344CB8AC3E}">
        <p14:creationId xmlns:p14="http://schemas.microsoft.com/office/powerpoint/2010/main" val="9522514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467544" y="1465475"/>
            <a:ext cx="7128792" cy="2585323"/>
          </a:xfrm>
          <a:prstGeom prst="rect">
            <a:avLst/>
          </a:prstGeom>
          <a:solidFill>
            <a:srgbClr val="F5F5F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008000"/>
                </a:solidFill>
                <a:effectLst/>
                <a:latin typeface="Consolas" pitchFamily="49" charset="0"/>
                <a:cs typeface="Consolas" pitchFamily="49" charset="0"/>
              </a:rPr>
              <a:t>// </a:t>
            </a:r>
            <a:r>
              <a:rPr kumimoji="0" lang="ru-RU" sz="2400" b="0" i="0" u="none" strike="noStrike" cap="none" normalizeH="0" baseline="0" dirty="0" err="1" smtClean="0">
                <a:ln>
                  <a:noFill/>
                </a:ln>
                <a:solidFill>
                  <a:srgbClr val="008000"/>
                </a:solidFill>
                <a:effectLst/>
                <a:latin typeface="Consolas" pitchFamily="49" charset="0"/>
                <a:cs typeface="Consolas" pitchFamily="49" charset="0"/>
              </a:rPr>
              <a:t>Accessing</a:t>
            </a:r>
            <a:r>
              <a:rPr kumimoji="0" lang="ru-RU" sz="2400" b="0" i="0" u="none" strike="noStrike" cap="none" normalizeH="0" baseline="0" dirty="0" smtClean="0">
                <a:ln>
                  <a:noFill/>
                </a:ln>
                <a:solidFill>
                  <a:srgbClr val="008000"/>
                </a:solidFill>
                <a:effectLst/>
                <a:latin typeface="Consolas" pitchFamily="49" charset="0"/>
                <a:cs typeface="Consolas" pitchFamily="49" charset="0"/>
              </a:rPr>
              <a:t> </a:t>
            </a:r>
            <a:r>
              <a:rPr kumimoji="0" lang="ru-RU" sz="2400" b="0" i="0" u="none" strike="noStrike" cap="none" normalizeH="0" baseline="0" dirty="0" err="1" smtClean="0">
                <a:ln>
                  <a:noFill/>
                </a:ln>
                <a:solidFill>
                  <a:srgbClr val="008000"/>
                </a:solidFill>
                <a:effectLst/>
                <a:latin typeface="Consolas" pitchFamily="49" charset="0"/>
                <a:cs typeface="Consolas" pitchFamily="49" charset="0"/>
              </a:rPr>
              <a:t>array</a:t>
            </a:r>
            <a:r>
              <a:rPr kumimoji="0" lang="ru-RU" sz="2400" b="0" i="0" u="none" strike="noStrike" cap="none" normalizeH="0" baseline="0" dirty="0" smtClean="0">
                <a:ln>
                  <a:noFill/>
                </a:ln>
                <a:solidFill>
                  <a:srgbClr val="008000"/>
                </a:solidFill>
                <a:effectLst/>
                <a:latin typeface="Consolas" pitchFamily="49" charset="0"/>
                <a:cs typeface="Consolas" pitchFamily="49" charset="0"/>
              </a:rPr>
              <a:t> </a:t>
            </a:r>
            <a:r>
              <a:rPr kumimoji="0" lang="ru-RU" sz="2400" b="0" i="0" u="none" strike="noStrike" cap="none" normalizeH="0" baseline="0" dirty="0" err="1" smtClean="0">
                <a:ln>
                  <a:noFill/>
                </a:ln>
                <a:solidFill>
                  <a:srgbClr val="008000"/>
                </a:solidFill>
                <a:effectLst/>
                <a:latin typeface="Consolas" pitchFamily="49" charset="0"/>
                <a:cs typeface="Consolas" pitchFamily="49" charset="0"/>
              </a:rPr>
              <a:t>elements</a:t>
            </a:r>
            <a:r>
              <a:rPr kumimoji="0" lang="ru-RU" sz="2400" b="0" i="0" u="none" strike="noStrike" cap="none" normalizeH="0" baseline="0" dirty="0" smtClean="0">
                <a:ln>
                  <a:noFill/>
                </a:ln>
                <a:solidFill>
                  <a:srgbClr val="008000"/>
                </a:solidFill>
                <a:effectLst/>
                <a:latin typeface="Consolas" pitchFamily="49" charset="0"/>
                <a:cs typeface="Consolas" pitchFamily="49" charset="0"/>
              </a:rPr>
              <a:t>.</a:t>
            </a:r>
            <a:r>
              <a:rPr kumimoji="0" lang="ru-RU" sz="2400" b="0" i="0" u="none" strike="noStrike" cap="none" normalizeH="0" baseline="0" dirty="0" smtClean="0">
                <a:ln>
                  <a:noFill/>
                </a:ln>
                <a:solidFill>
                  <a:srgbClr val="333333"/>
                </a:solidFill>
                <a:effectLst/>
                <a:latin typeface="Consolas" pitchFamily="49" charset="0"/>
                <a:cs typeface="Consolas" pitchFamily="49" charset="0"/>
              </a:rPr>
              <a:t> </a:t>
            </a:r>
            <a:r>
              <a:rPr kumimoji="0" lang="ru-RU" sz="2400" b="0" i="0" u="none" strike="noStrike" cap="none" normalizeH="0" baseline="0" dirty="0" err="1" smtClean="0">
                <a:ln>
                  <a:noFill/>
                </a:ln>
                <a:solidFill>
                  <a:srgbClr val="333333"/>
                </a:solidFill>
                <a:effectLst/>
                <a:latin typeface="Consolas" pitchFamily="49" charset="0"/>
                <a:cs typeface="Consolas" pitchFamily="49" charset="0"/>
              </a:rPr>
              <a:t>System.Console.WriteLine</a:t>
            </a:r>
            <a:r>
              <a:rPr kumimoji="0" lang="ru-RU" sz="2400" b="0" i="0" u="none" strike="noStrike" cap="none" normalizeH="0" baseline="0" dirty="0" smtClean="0">
                <a:ln>
                  <a:noFill/>
                </a:ln>
                <a:solidFill>
                  <a:srgbClr val="333333"/>
                </a:solidFill>
                <a:effectLst/>
                <a:latin typeface="Consolas" pitchFamily="49" charset="0"/>
                <a:cs typeface="Consolas" pitchFamily="49" charset="0"/>
              </a:rPr>
              <a:t>(array2D[0, 0]); </a:t>
            </a:r>
            <a:r>
              <a:rPr kumimoji="0" lang="ru-RU" sz="2400" b="0" i="0" u="none" strike="noStrike" cap="none" normalizeH="0" baseline="0" dirty="0" err="1" smtClean="0">
                <a:ln>
                  <a:noFill/>
                </a:ln>
                <a:solidFill>
                  <a:srgbClr val="333333"/>
                </a:solidFill>
                <a:effectLst/>
                <a:latin typeface="Consolas" pitchFamily="49" charset="0"/>
                <a:cs typeface="Consolas" pitchFamily="49" charset="0"/>
              </a:rPr>
              <a:t>System.Console.WriteLine</a:t>
            </a:r>
            <a:r>
              <a:rPr kumimoji="0" lang="ru-RU" sz="2400" b="0" i="0" u="none" strike="noStrike" cap="none" normalizeH="0" baseline="0" dirty="0" smtClean="0">
                <a:ln>
                  <a:noFill/>
                </a:ln>
                <a:solidFill>
                  <a:srgbClr val="333333"/>
                </a:solidFill>
                <a:effectLst/>
                <a:latin typeface="Consolas" pitchFamily="49" charset="0"/>
                <a:cs typeface="Consolas" pitchFamily="49" charset="0"/>
              </a:rPr>
              <a:t>(array2D[0, 1]); </a:t>
            </a:r>
            <a:r>
              <a:rPr kumimoji="0" lang="ru-RU" sz="2400" b="0" i="0" u="none" strike="noStrike" cap="none" normalizeH="0" baseline="0" dirty="0" err="1" smtClean="0">
                <a:ln>
                  <a:noFill/>
                </a:ln>
                <a:solidFill>
                  <a:srgbClr val="333333"/>
                </a:solidFill>
                <a:effectLst/>
                <a:latin typeface="Consolas" pitchFamily="49" charset="0"/>
                <a:cs typeface="Consolas" pitchFamily="49" charset="0"/>
              </a:rPr>
              <a:t>System.Console.WriteLine</a:t>
            </a:r>
            <a:r>
              <a:rPr kumimoji="0" lang="ru-RU" sz="2400" b="0" i="0" u="none" strike="noStrike" cap="none" normalizeH="0" baseline="0" dirty="0" smtClean="0">
                <a:ln>
                  <a:noFill/>
                </a:ln>
                <a:solidFill>
                  <a:srgbClr val="333333"/>
                </a:solidFill>
                <a:effectLst/>
                <a:latin typeface="Consolas" pitchFamily="49" charset="0"/>
                <a:cs typeface="Consolas" pitchFamily="49" charset="0"/>
              </a:rPr>
              <a:t>(array2D[1, 0]); </a:t>
            </a:r>
            <a:r>
              <a:rPr kumimoji="0" lang="ru-RU" sz="2400" b="0" i="0" u="none" strike="noStrike" cap="none" normalizeH="0" baseline="0" dirty="0" err="1" smtClean="0">
                <a:ln>
                  <a:noFill/>
                </a:ln>
                <a:solidFill>
                  <a:srgbClr val="333333"/>
                </a:solidFill>
                <a:effectLst/>
                <a:latin typeface="Consolas" pitchFamily="49" charset="0"/>
                <a:cs typeface="Consolas" pitchFamily="49" charset="0"/>
              </a:rPr>
              <a:t>System.Console.WriteLine</a:t>
            </a:r>
            <a:r>
              <a:rPr kumimoji="0" lang="ru-RU" sz="2400" b="0" i="0" u="none" strike="noStrike" cap="none" normalizeH="0" baseline="0" dirty="0" smtClean="0">
                <a:ln>
                  <a:noFill/>
                </a:ln>
                <a:solidFill>
                  <a:srgbClr val="333333"/>
                </a:solidFill>
                <a:effectLst/>
                <a:latin typeface="Consolas" pitchFamily="49" charset="0"/>
                <a:cs typeface="Consolas" pitchFamily="49" charset="0"/>
              </a:rPr>
              <a:t>(array2D[1, 1]); </a:t>
            </a:r>
            <a:r>
              <a:rPr kumimoji="0" lang="ru-RU" sz="2400" b="0" i="0" u="none" strike="noStrike" cap="none" normalizeH="0" baseline="0" dirty="0" err="1" smtClean="0">
                <a:ln>
                  <a:noFill/>
                </a:ln>
                <a:solidFill>
                  <a:srgbClr val="333333"/>
                </a:solidFill>
                <a:effectLst/>
                <a:latin typeface="Consolas" pitchFamily="49" charset="0"/>
                <a:cs typeface="Consolas" pitchFamily="49" charset="0"/>
              </a:rPr>
              <a:t>System.Console.WriteLine</a:t>
            </a:r>
            <a:r>
              <a:rPr kumimoji="0" lang="ru-RU" sz="2400" b="0" i="0" u="none" strike="noStrike" cap="none" normalizeH="0" baseline="0" dirty="0" smtClean="0">
                <a:ln>
                  <a:noFill/>
                </a:ln>
                <a:solidFill>
                  <a:srgbClr val="333333"/>
                </a:solidFill>
                <a:effectLst/>
                <a:latin typeface="Consolas" pitchFamily="49" charset="0"/>
                <a:cs typeface="Consolas" pitchFamily="49" charset="0"/>
              </a:rPr>
              <a:t>(array2D[3, 0]); </a:t>
            </a:r>
            <a:r>
              <a:rPr kumimoji="0" lang="ru-RU" sz="2400" b="0" i="0" u="none" strike="noStrike" cap="none" normalizeH="0" baseline="0" dirty="0" err="1" smtClean="0">
                <a:ln>
                  <a:noFill/>
                </a:ln>
                <a:solidFill>
                  <a:srgbClr val="333333"/>
                </a:solidFill>
                <a:effectLst/>
                <a:latin typeface="Consolas" pitchFamily="49" charset="0"/>
                <a:cs typeface="Consolas" pitchFamily="49" charset="0"/>
              </a:rPr>
              <a:t>System.Console.WriteLine</a:t>
            </a:r>
            <a:r>
              <a:rPr kumimoji="0" lang="ru-RU" sz="2400" b="0" i="0" u="none" strike="noStrike" cap="none" normalizeH="0" baseline="0" dirty="0" smtClean="0">
                <a:ln>
                  <a:noFill/>
                </a:ln>
                <a:solidFill>
                  <a:srgbClr val="333333"/>
                </a:solidFill>
                <a:effectLst/>
                <a:latin typeface="Consolas" pitchFamily="49" charset="0"/>
                <a:cs typeface="Consolas" pitchFamily="49" charset="0"/>
              </a:rPr>
              <a:t>(array2Db[1, 0]);</a:t>
            </a:r>
            <a:r>
              <a:rPr kumimoji="0" lang="ru-RU" sz="2400" b="0" i="0" u="none" strike="noStrike" cap="none" normalizeH="0" baseline="0" dirty="0" smtClean="0">
                <a:ln>
                  <a:noFill/>
                </a:ln>
                <a:solidFill>
                  <a:schemeClr val="tx1"/>
                </a:solidFill>
                <a:effectLst/>
                <a:latin typeface="Arial" pitchFamily="34" charset="0"/>
                <a:cs typeface="Arial" pitchFamily="34" charset="0"/>
              </a:rPr>
              <a:t> </a:t>
            </a:r>
          </a:p>
        </p:txBody>
      </p:sp>
      <p:sp>
        <p:nvSpPr>
          <p:cNvPr id="5" name="Прямоугольник 4"/>
          <p:cNvSpPr/>
          <p:nvPr/>
        </p:nvSpPr>
        <p:spPr>
          <a:xfrm>
            <a:off x="395536" y="188640"/>
            <a:ext cx="8280920" cy="369332"/>
          </a:xfrm>
          <a:prstGeom prst="rect">
            <a:avLst/>
          </a:prstGeom>
        </p:spPr>
        <p:txBody>
          <a:bodyPr wrap="square">
            <a:spAutoFit/>
          </a:bodyPr>
          <a:lstStyle/>
          <a:p>
            <a:pPr algn="ctr"/>
            <a:r>
              <a:rPr lang="x-none" b="1"/>
              <a:t>КӨПӨЛШЕМДІ МАССИВ</a:t>
            </a:r>
            <a:r>
              <a:rPr lang="kk-KZ" b="1" dirty="0" smtClean="0"/>
              <a:t>ТЕР</a:t>
            </a:r>
            <a:r>
              <a:rPr lang="en-US" dirty="0"/>
              <a:t> </a:t>
            </a:r>
            <a:endParaRPr lang="ru-RU" dirty="0"/>
          </a:p>
        </p:txBody>
      </p:sp>
      <p:sp>
        <p:nvSpPr>
          <p:cNvPr id="6" name="Прямоугольник 5"/>
          <p:cNvSpPr/>
          <p:nvPr/>
        </p:nvSpPr>
        <p:spPr>
          <a:xfrm>
            <a:off x="467544" y="988066"/>
            <a:ext cx="3486660" cy="461665"/>
          </a:xfrm>
          <a:prstGeom prst="rect">
            <a:avLst/>
          </a:prstGeom>
        </p:spPr>
        <p:txBody>
          <a:bodyPr wrap="none">
            <a:spAutoFit/>
          </a:bodyPr>
          <a:lstStyle/>
          <a:p>
            <a:pPr algn="ctr"/>
            <a:r>
              <a:rPr lang="x-none" sz="2400" b="1" smtClean="0">
                <a:latin typeface="Times New Roman" pitchFamily="18" charset="0"/>
                <a:cs typeface="Times New Roman" pitchFamily="18" charset="0"/>
              </a:rPr>
              <a:t>Екі өлшемді массивтер </a:t>
            </a:r>
            <a:endParaRPr lang="ru-RU"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31974109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30319" y="1055521"/>
            <a:ext cx="7272808" cy="646331"/>
          </a:xfrm>
          <a:prstGeom prst="rect">
            <a:avLst/>
          </a:prstGeom>
        </p:spPr>
        <p:txBody>
          <a:bodyPr wrap="square">
            <a:spAutoFit/>
          </a:bodyPr>
          <a:lstStyle/>
          <a:p>
            <a:r>
              <a:rPr lang="en-US" b="1" dirty="0" smtClean="0">
                <a:latin typeface="Times New Roman" pitchFamily="18" charset="0"/>
                <a:cs typeface="Times New Roman" pitchFamily="18" charset="0"/>
              </a:rPr>
              <a:t>2) </a:t>
            </a:r>
            <a:r>
              <a:rPr lang="ru-RU" b="1" dirty="0" smtClean="0">
                <a:latin typeface="Times New Roman" pitchFamily="18" charset="0"/>
                <a:cs typeface="Times New Roman" pitchFamily="18" charset="0"/>
              </a:rPr>
              <a:t>Можно </a:t>
            </a:r>
            <a:r>
              <a:rPr lang="ru-RU" b="1" dirty="0">
                <a:latin typeface="Times New Roman" pitchFamily="18" charset="0"/>
                <a:cs typeface="Times New Roman" pitchFamily="18" charset="0"/>
              </a:rPr>
              <a:t>также инициализировать массив, не указывая его размерность.</a:t>
            </a:r>
          </a:p>
        </p:txBody>
      </p:sp>
      <p:sp>
        <p:nvSpPr>
          <p:cNvPr id="3" name="Rectangle 1"/>
          <p:cNvSpPr>
            <a:spLocks noChangeArrowheads="1"/>
          </p:cNvSpPr>
          <p:nvPr/>
        </p:nvSpPr>
        <p:spPr bwMode="auto">
          <a:xfrm>
            <a:off x="430319" y="1701852"/>
            <a:ext cx="8136904" cy="738664"/>
          </a:xfrm>
          <a:prstGeom prst="rect">
            <a:avLst/>
          </a:prstGeom>
          <a:solidFill>
            <a:srgbClr val="F5F5F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err="1" smtClean="0">
                <a:ln>
                  <a:noFill/>
                </a:ln>
                <a:solidFill>
                  <a:srgbClr val="0000FF"/>
                </a:solidFill>
                <a:effectLst/>
                <a:latin typeface="Consolas" pitchFamily="49" charset="0"/>
                <a:cs typeface="Consolas" pitchFamily="49" charset="0"/>
              </a:rPr>
              <a:t>int</a:t>
            </a:r>
            <a:r>
              <a:rPr kumimoji="0" lang="ru-RU" sz="2400" b="0" i="0" u="none" strike="noStrike" cap="none" normalizeH="0" baseline="0" dirty="0" smtClean="0">
                <a:ln>
                  <a:noFill/>
                </a:ln>
                <a:solidFill>
                  <a:srgbClr val="333333"/>
                </a:solidFill>
                <a:effectLst/>
                <a:latin typeface="Consolas" pitchFamily="49" charset="0"/>
                <a:cs typeface="Consolas" pitchFamily="49" charset="0"/>
              </a:rPr>
              <a:t>[,] array4 = { { 1, 2 }, { 3, 4 }, { 5, 6 }, { 7, 8 } };</a:t>
            </a:r>
            <a:r>
              <a:rPr kumimoji="0" lang="ru-RU" sz="2400" b="0" i="0" u="none" strike="noStrike" cap="none" normalizeH="0" baseline="0" dirty="0" smtClean="0">
                <a:ln>
                  <a:noFill/>
                </a:ln>
                <a:solidFill>
                  <a:schemeClr val="tx1"/>
                </a:solidFill>
                <a:effectLst/>
                <a:latin typeface="Arial" pitchFamily="34" charset="0"/>
                <a:cs typeface="Arial" pitchFamily="34" charset="0"/>
              </a:rPr>
              <a:t> </a:t>
            </a:r>
          </a:p>
        </p:txBody>
      </p:sp>
      <p:sp>
        <p:nvSpPr>
          <p:cNvPr id="4" name="Rectangle 2"/>
          <p:cNvSpPr>
            <a:spLocks noChangeArrowheads="1"/>
          </p:cNvSpPr>
          <p:nvPr/>
        </p:nvSpPr>
        <p:spPr bwMode="auto">
          <a:xfrm>
            <a:off x="395536" y="2899102"/>
            <a:ext cx="8159711" cy="923330"/>
          </a:xfrm>
          <a:prstGeom prst="rect">
            <a:avLst/>
          </a:prstGeom>
          <a:solidFill>
            <a:srgbClr val="F9F2F4"/>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rgbClr val="2A2A2A"/>
                </a:solidFill>
                <a:effectLst/>
                <a:latin typeface="Times New Roman" pitchFamily="18" charset="0"/>
                <a:cs typeface="Times New Roman" pitchFamily="18" charset="0"/>
              </a:rPr>
              <a:t>3) </a:t>
            </a:r>
            <a:r>
              <a:rPr kumimoji="0" lang="ru-RU" b="0" i="0" u="none" strike="noStrike" cap="none" normalizeH="0" baseline="0" dirty="0" smtClean="0">
                <a:ln>
                  <a:noFill/>
                </a:ln>
                <a:solidFill>
                  <a:srgbClr val="2A2A2A"/>
                </a:solidFill>
                <a:effectLst/>
                <a:latin typeface="Times New Roman" pitchFamily="18" charset="0"/>
                <a:cs typeface="Times New Roman" pitchFamily="18" charset="0"/>
              </a:rPr>
              <a:t>Если нужно создать переменную массива без инициализации, то необходимо использовать оператор </a:t>
            </a:r>
            <a:r>
              <a:rPr kumimoji="0" lang="ru-RU" b="0" i="0" u="none" strike="noStrike" cap="none" normalizeH="0" baseline="0" dirty="0" err="1" smtClean="0">
                <a:ln>
                  <a:noFill/>
                </a:ln>
                <a:solidFill>
                  <a:srgbClr val="C7254E"/>
                </a:solidFill>
                <a:effectLst/>
                <a:latin typeface="Times New Roman" pitchFamily="18" charset="0"/>
                <a:cs typeface="Times New Roman" pitchFamily="18" charset="0"/>
              </a:rPr>
              <a:t>new</a:t>
            </a:r>
            <a:r>
              <a:rPr kumimoji="0" lang="ru-RU" b="0" i="0" u="none" strike="noStrike" cap="none" normalizeH="0" baseline="0" dirty="0" smtClean="0">
                <a:ln>
                  <a:noFill/>
                </a:ln>
                <a:solidFill>
                  <a:srgbClr val="2A2A2A"/>
                </a:solidFill>
                <a:effectLst/>
                <a:latin typeface="Times New Roman" pitchFamily="18" charset="0"/>
                <a:cs typeface="Times New Roman" pitchFamily="18" charset="0"/>
              </a:rPr>
              <a:t>, чтобы присвоить массив переменной. В следующем примере показано использование </a:t>
            </a:r>
            <a:r>
              <a:rPr kumimoji="0" lang="ru-RU" b="0" i="0" u="none" strike="noStrike" cap="none" normalizeH="0" baseline="0" dirty="0" err="1" smtClean="0">
                <a:ln>
                  <a:noFill/>
                </a:ln>
                <a:solidFill>
                  <a:srgbClr val="C7254E"/>
                </a:solidFill>
                <a:effectLst/>
                <a:latin typeface="Times New Roman" pitchFamily="18" charset="0"/>
                <a:cs typeface="Times New Roman" pitchFamily="18" charset="0"/>
              </a:rPr>
              <a:t>new</a:t>
            </a:r>
            <a:r>
              <a:rPr kumimoji="0" lang="ru-RU" b="0" i="0" u="none" strike="noStrike" cap="none" normalizeH="0" baseline="0" dirty="0" smtClean="0">
                <a:ln>
                  <a:noFill/>
                </a:ln>
                <a:solidFill>
                  <a:srgbClr val="2A2A2A"/>
                </a:solidFill>
                <a:effectLst/>
                <a:latin typeface="Times New Roman" pitchFamily="18" charset="0"/>
                <a:cs typeface="Times New Roman" pitchFamily="18" charset="0"/>
              </a:rPr>
              <a:t>.</a:t>
            </a:r>
            <a:r>
              <a:rPr kumimoji="0" lang="ru-RU" b="0" i="0" u="none" strike="noStrike" cap="none" normalizeH="0" baseline="0" dirty="0" smtClean="0">
                <a:ln>
                  <a:noFill/>
                </a:ln>
                <a:solidFill>
                  <a:schemeClr val="tx1"/>
                </a:solidFill>
                <a:effectLst/>
                <a:latin typeface="Times New Roman" pitchFamily="18" charset="0"/>
                <a:cs typeface="Times New Roman" pitchFamily="18" charset="0"/>
              </a:rPr>
              <a:t> </a:t>
            </a:r>
          </a:p>
        </p:txBody>
      </p:sp>
      <p:sp>
        <p:nvSpPr>
          <p:cNvPr id="5" name="Прямоугольник 4"/>
          <p:cNvSpPr/>
          <p:nvPr/>
        </p:nvSpPr>
        <p:spPr>
          <a:xfrm>
            <a:off x="395536" y="188640"/>
            <a:ext cx="8280920" cy="369332"/>
          </a:xfrm>
          <a:prstGeom prst="rect">
            <a:avLst/>
          </a:prstGeom>
        </p:spPr>
        <p:txBody>
          <a:bodyPr wrap="square">
            <a:spAutoFit/>
          </a:bodyPr>
          <a:lstStyle/>
          <a:p>
            <a:pPr algn="ctr"/>
            <a:r>
              <a:rPr lang="x-none" b="1"/>
              <a:t>КӨПӨЛШЕМДІ МАССИВ</a:t>
            </a:r>
            <a:r>
              <a:rPr lang="kk-KZ" b="1" dirty="0" smtClean="0"/>
              <a:t>ТЕР</a:t>
            </a:r>
            <a:r>
              <a:rPr lang="en-US" dirty="0"/>
              <a:t> </a:t>
            </a:r>
            <a:endParaRPr lang="ru-RU" dirty="0"/>
          </a:p>
        </p:txBody>
      </p:sp>
      <p:sp>
        <p:nvSpPr>
          <p:cNvPr id="6" name="Прямоугольник 5"/>
          <p:cNvSpPr/>
          <p:nvPr/>
        </p:nvSpPr>
        <p:spPr>
          <a:xfrm>
            <a:off x="146145" y="593856"/>
            <a:ext cx="3486660" cy="461665"/>
          </a:xfrm>
          <a:prstGeom prst="rect">
            <a:avLst/>
          </a:prstGeom>
        </p:spPr>
        <p:txBody>
          <a:bodyPr wrap="none">
            <a:spAutoFit/>
          </a:bodyPr>
          <a:lstStyle/>
          <a:p>
            <a:pPr algn="ctr"/>
            <a:r>
              <a:rPr lang="x-none" sz="2400" b="1" smtClean="0">
                <a:latin typeface="Times New Roman" pitchFamily="18" charset="0"/>
                <a:cs typeface="Times New Roman" pitchFamily="18" charset="0"/>
              </a:rPr>
              <a:t>Екі өлшемді массивтер </a:t>
            </a:r>
            <a:endParaRPr lang="ru-RU" sz="2400" b="1" dirty="0">
              <a:latin typeface="Times New Roman" pitchFamily="18" charset="0"/>
              <a:cs typeface="Times New Roman" pitchFamily="18" charset="0"/>
            </a:endParaRPr>
          </a:p>
        </p:txBody>
      </p:sp>
      <p:sp>
        <p:nvSpPr>
          <p:cNvPr id="7" name="Rectangle 3"/>
          <p:cNvSpPr>
            <a:spLocks noChangeArrowheads="1"/>
          </p:cNvSpPr>
          <p:nvPr/>
        </p:nvSpPr>
        <p:spPr bwMode="auto">
          <a:xfrm>
            <a:off x="467544" y="3980099"/>
            <a:ext cx="8136904" cy="1107996"/>
          </a:xfrm>
          <a:prstGeom prst="rect">
            <a:avLst/>
          </a:prstGeom>
          <a:solidFill>
            <a:srgbClr val="F5F5F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err="1" smtClean="0">
                <a:ln>
                  <a:noFill/>
                </a:ln>
                <a:solidFill>
                  <a:srgbClr val="0000FF"/>
                </a:solidFill>
                <a:effectLst/>
                <a:latin typeface="Consolas" pitchFamily="49" charset="0"/>
                <a:cs typeface="Consolas" pitchFamily="49" charset="0"/>
              </a:rPr>
              <a:t>int</a:t>
            </a:r>
            <a:r>
              <a:rPr kumimoji="0" lang="ru-RU" b="0" i="0" u="none" strike="noStrike" cap="none" normalizeH="0" baseline="0" dirty="0" smtClean="0">
                <a:ln>
                  <a:noFill/>
                </a:ln>
                <a:solidFill>
                  <a:srgbClr val="333333"/>
                </a:solidFill>
                <a:effectLst/>
                <a:latin typeface="Consolas" pitchFamily="49" charset="0"/>
                <a:cs typeface="Consolas" pitchFamily="49" charset="0"/>
              </a:rPr>
              <a:t>[,] array5; array5 = </a:t>
            </a:r>
            <a:r>
              <a:rPr kumimoji="0" lang="ru-RU" b="0" i="0" u="none" strike="noStrike" cap="none" normalizeH="0" baseline="0" dirty="0" err="1" smtClean="0">
                <a:ln>
                  <a:noFill/>
                </a:ln>
                <a:solidFill>
                  <a:srgbClr val="0000FF"/>
                </a:solidFill>
                <a:effectLst/>
                <a:latin typeface="Consolas" pitchFamily="49" charset="0"/>
                <a:cs typeface="Consolas" pitchFamily="49" charset="0"/>
              </a:rPr>
              <a:t>new</a:t>
            </a:r>
            <a:r>
              <a:rPr kumimoji="0" lang="ru-RU" b="0" i="0" u="none" strike="noStrike" cap="none" normalizeH="0" baseline="0" dirty="0" smtClean="0">
                <a:ln>
                  <a:noFill/>
                </a:ln>
                <a:solidFill>
                  <a:srgbClr val="333333"/>
                </a:solidFill>
                <a:effectLst/>
                <a:latin typeface="Consolas" pitchFamily="49" charset="0"/>
                <a:cs typeface="Consolas" pitchFamily="49" charset="0"/>
              </a:rPr>
              <a:t> </a:t>
            </a:r>
            <a:r>
              <a:rPr kumimoji="0" lang="ru-RU" b="0" i="0" u="none" strike="noStrike" cap="none" normalizeH="0" baseline="0" dirty="0" err="1" smtClean="0">
                <a:ln>
                  <a:noFill/>
                </a:ln>
                <a:solidFill>
                  <a:srgbClr val="0000FF"/>
                </a:solidFill>
                <a:effectLst/>
                <a:latin typeface="Consolas" pitchFamily="49" charset="0"/>
                <a:cs typeface="Consolas" pitchFamily="49" charset="0"/>
              </a:rPr>
              <a:t>int</a:t>
            </a:r>
            <a:r>
              <a:rPr kumimoji="0" lang="ru-RU" b="0" i="0" u="none" strike="noStrike" cap="none" normalizeH="0" baseline="0" dirty="0" smtClean="0">
                <a:ln>
                  <a:noFill/>
                </a:ln>
                <a:solidFill>
                  <a:srgbClr val="333333"/>
                </a:solidFill>
                <a:effectLst/>
                <a:latin typeface="Consolas" pitchFamily="49" charset="0"/>
                <a:cs typeface="Consolas" pitchFamily="49" charset="0"/>
              </a:rPr>
              <a:t>[,] { { 1, 2 }, { 3, 4 }, { 5, 6 }, { 7, 8 } }; </a:t>
            </a:r>
            <a:r>
              <a:rPr kumimoji="0" lang="ru-RU" b="0" i="0" u="none" strike="noStrike" cap="none" normalizeH="0" baseline="0" dirty="0" smtClean="0">
                <a:ln>
                  <a:noFill/>
                </a:ln>
                <a:solidFill>
                  <a:srgbClr val="008000"/>
                </a:solidFill>
                <a:effectLst/>
                <a:latin typeface="Consolas" pitchFamily="49" charset="0"/>
                <a:cs typeface="Consolas" pitchFamily="49" charset="0"/>
              </a:rPr>
              <a:t>// OK</a:t>
            </a:r>
            <a:r>
              <a:rPr kumimoji="0" lang="ru-RU" b="0" i="0" u="none" strike="noStrike" cap="none" normalizeH="0" baseline="0" dirty="0" smtClean="0">
                <a:ln>
                  <a:noFill/>
                </a:ln>
                <a:solidFill>
                  <a:srgbClr val="333333"/>
                </a:solidFill>
                <a:effectLst/>
                <a:latin typeface="Consolas" pitchFamily="49" charset="0"/>
                <a:cs typeface="Consolas" pitchFamily="49" charset="0"/>
              </a:rPr>
              <a:t>  - </a:t>
            </a:r>
            <a:r>
              <a:rPr kumimoji="0" lang="ru-RU" b="0" i="0" u="none" strike="noStrike" cap="none" normalizeH="0" baseline="0" dirty="0" err="1" smtClean="0">
                <a:ln>
                  <a:noFill/>
                </a:ln>
                <a:solidFill>
                  <a:srgbClr val="333333"/>
                </a:solidFill>
                <a:effectLst/>
                <a:latin typeface="Consolas" pitchFamily="49" charset="0"/>
                <a:cs typeface="Consolas" pitchFamily="49" charset="0"/>
              </a:rPr>
              <a:t>дұрыс</a:t>
            </a:r>
            <a:endParaRPr kumimoji="0" lang="ru-RU" b="0" i="0" u="none" strike="noStrike" cap="none" normalizeH="0" baseline="0" dirty="0" smtClean="0">
              <a:ln>
                <a:noFill/>
              </a:ln>
              <a:solidFill>
                <a:srgbClr val="333333"/>
              </a:solidFill>
              <a:effectLst/>
              <a:latin typeface="Consolas" pitchFamily="49" charset="0"/>
              <a:cs typeface="Consolas"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b="0" i="0" u="none" strike="noStrike" cap="none" normalizeH="0" baseline="0" dirty="0" smtClean="0">
              <a:ln>
                <a:noFill/>
              </a:ln>
              <a:solidFill>
                <a:srgbClr val="333333"/>
              </a:solidFill>
              <a:effectLst/>
              <a:latin typeface="Consolas" pitchFamily="49" charset="0"/>
              <a:cs typeface="Consolas"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8000"/>
                </a:solidFill>
                <a:effectLst/>
                <a:latin typeface="Consolas" pitchFamily="49" charset="0"/>
                <a:cs typeface="Consolas" pitchFamily="49" charset="0"/>
              </a:rPr>
              <a:t>//array5 = {{1,2}, {3,4}, {5,6}, {7,8}}; // </a:t>
            </a:r>
            <a:r>
              <a:rPr kumimoji="0" lang="ru-RU" b="0" i="0" u="none" strike="noStrike" cap="none" normalizeH="0" baseline="0" dirty="0" err="1" smtClean="0">
                <a:ln>
                  <a:noFill/>
                </a:ln>
                <a:solidFill>
                  <a:srgbClr val="008000"/>
                </a:solidFill>
                <a:effectLst/>
                <a:latin typeface="Consolas" pitchFamily="49" charset="0"/>
                <a:cs typeface="Consolas" pitchFamily="49" charset="0"/>
              </a:rPr>
              <a:t>Error</a:t>
            </a:r>
            <a:r>
              <a:rPr kumimoji="0" lang="ru-RU" b="0" i="0" u="none" strike="noStrike" cap="none" normalizeH="0" baseline="0" dirty="0" smtClean="0">
                <a:ln>
                  <a:noFill/>
                </a:ln>
                <a:solidFill>
                  <a:schemeClr val="tx1"/>
                </a:solidFill>
                <a:effectLst/>
                <a:latin typeface="Arial" pitchFamily="34" charset="0"/>
                <a:cs typeface="Arial" pitchFamily="34" charset="0"/>
              </a:rPr>
              <a:t> - </a:t>
            </a:r>
            <a:r>
              <a:rPr kumimoji="0" lang="ru-RU" b="0" i="0" u="none" strike="noStrike" cap="none" normalizeH="0" baseline="0" dirty="0" err="1" smtClean="0">
                <a:ln>
                  <a:noFill/>
                </a:ln>
                <a:solidFill>
                  <a:schemeClr val="tx1"/>
                </a:solidFill>
                <a:effectLst/>
                <a:latin typeface="Arial" pitchFamily="34" charset="0"/>
                <a:cs typeface="Arial" pitchFamily="34" charset="0"/>
              </a:rPr>
              <a:t>қате</a:t>
            </a:r>
            <a:endParaRPr kumimoji="0" lang="ru-RU"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9044388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1137518"/>
            <a:ext cx="8136904" cy="923330"/>
          </a:xfrm>
          <a:prstGeom prst="rect">
            <a:avLst/>
          </a:prstGeom>
        </p:spPr>
        <p:txBody>
          <a:bodyPr wrap="square">
            <a:spAutoFit/>
          </a:bodyPr>
          <a:lstStyle/>
          <a:p>
            <a:r>
              <a:rPr lang="ru-RU" dirty="0"/>
              <a:t>Следующий пример присваивает значение конкретному элементу массива.</a:t>
            </a:r>
          </a:p>
          <a:p>
            <a:r>
              <a:rPr lang="ru-RU" dirty="0" smtClean="0"/>
              <a:t/>
            </a:r>
            <a:br>
              <a:rPr lang="ru-RU" dirty="0" smtClean="0"/>
            </a:br>
            <a:endParaRPr lang="ru-RU" dirty="0"/>
          </a:p>
        </p:txBody>
      </p:sp>
      <p:sp>
        <p:nvSpPr>
          <p:cNvPr id="3" name="Rectangle 1"/>
          <p:cNvSpPr>
            <a:spLocks noChangeArrowheads="1"/>
          </p:cNvSpPr>
          <p:nvPr/>
        </p:nvSpPr>
        <p:spPr bwMode="auto">
          <a:xfrm>
            <a:off x="755576" y="1637267"/>
            <a:ext cx="7560840" cy="369332"/>
          </a:xfrm>
          <a:prstGeom prst="rect">
            <a:avLst/>
          </a:prstGeom>
          <a:solidFill>
            <a:srgbClr val="F5F5F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333333"/>
                </a:solidFill>
                <a:effectLst/>
                <a:latin typeface="Consolas" pitchFamily="49" charset="0"/>
                <a:cs typeface="Consolas" pitchFamily="49" charset="0"/>
              </a:rPr>
              <a:t>array5[2, 1] = 25;</a:t>
            </a:r>
            <a:r>
              <a:rPr kumimoji="0" lang="ru-RU" sz="2400" b="0" i="0" u="none" strike="noStrike" cap="none" normalizeH="0" baseline="0" dirty="0" smtClean="0">
                <a:ln>
                  <a:noFill/>
                </a:ln>
                <a:solidFill>
                  <a:schemeClr val="tx1"/>
                </a:solidFill>
                <a:effectLst/>
                <a:latin typeface="Arial" pitchFamily="34" charset="0"/>
                <a:cs typeface="Arial" pitchFamily="34" charset="0"/>
              </a:rPr>
              <a:t> </a:t>
            </a:r>
          </a:p>
        </p:txBody>
      </p:sp>
      <p:sp>
        <p:nvSpPr>
          <p:cNvPr id="4" name="Прямоугольник 3"/>
          <p:cNvSpPr/>
          <p:nvPr/>
        </p:nvSpPr>
        <p:spPr>
          <a:xfrm>
            <a:off x="395536" y="188640"/>
            <a:ext cx="8280920" cy="369332"/>
          </a:xfrm>
          <a:prstGeom prst="rect">
            <a:avLst/>
          </a:prstGeom>
        </p:spPr>
        <p:txBody>
          <a:bodyPr wrap="square">
            <a:spAutoFit/>
          </a:bodyPr>
          <a:lstStyle/>
          <a:p>
            <a:pPr algn="ctr"/>
            <a:r>
              <a:rPr lang="x-none" b="1"/>
              <a:t>КӨПӨЛШЕМДІ МАССИВ</a:t>
            </a:r>
            <a:r>
              <a:rPr lang="kk-KZ" b="1" dirty="0" smtClean="0"/>
              <a:t>ТЕР</a:t>
            </a:r>
            <a:r>
              <a:rPr lang="en-US" dirty="0"/>
              <a:t> </a:t>
            </a:r>
            <a:endParaRPr lang="ru-RU" dirty="0"/>
          </a:p>
        </p:txBody>
      </p:sp>
      <p:sp>
        <p:nvSpPr>
          <p:cNvPr id="5" name="Прямоугольник 4"/>
          <p:cNvSpPr/>
          <p:nvPr/>
        </p:nvSpPr>
        <p:spPr>
          <a:xfrm>
            <a:off x="146145" y="593856"/>
            <a:ext cx="3486660" cy="461665"/>
          </a:xfrm>
          <a:prstGeom prst="rect">
            <a:avLst/>
          </a:prstGeom>
        </p:spPr>
        <p:txBody>
          <a:bodyPr wrap="none">
            <a:spAutoFit/>
          </a:bodyPr>
          <a:lstStyle/>
          <a:p>
            <a:pPr algn="ctr"/>
            <a:r>
              <a:rPr lang="x-none" sz="2400" b="1" smtClean="0">
                <a:latin typeface="Times New Roman" pitchFamily="18" charset="0"/>
                <a:cs typeface="Times New Roman" pitchFamily="18" charset="0"/>
              </a:rPr>
              <a:t>Екі өлшемді массивтер </a:t>
            </a:r>
            <a:endParaRPr lang="ru-RU" sz="2400" b="1" dirty="0">
              <a:latin typeface="Times New Roman" pitchFamily="18" charset="0"/>
              <a:cs typeface="Times New Roman" pitchFamily="18" charset="0"/>
            </a:endParaRPr>
          </a:p>
        </p:txBody>
      </p:sp>
      <p:sp>
        <p:nvSpPr>
          <p:cNvPr id="6" name="Прямоугольник 5"/>
          <p:cNvSpPr/>
          <p:nvPr/>
        </p:nvSpPr>
        <p:spPr>
          <a:xfrm>
            <a:off x="467544" y="2492895"/>
            <a:ext cx="7582366" cy="646331"/>
          </a:xfrm>
          <a:prstGeom prst="rect">
            <a:avLst/>
          </a:prstGeom>
        </p:spPr>
        <p:txBody>
          <a:bodyPr wrap="square">
            <a:spAutoFit/>
          </a:bodyPr>
          <a:lstStyle/>
          <a:p>
            <a:r>
              <a:rPr lang="en-US" dirty="0" smtClean="0"/>
              <a:t>4) </a:t>
            </a:r>
            <a:r>
              <a:rPr lang="ru-RU" dirty="0" smtClean="0"/>
              <a:t>В </a:t>
            </a:r>
            <a:r>
              <a:rPr lang="ru-RU" dirty="0"/>
              <a:t>следующем примере кода элементы массивов инициализируются значениями по умолчанию (за исключением массивов массивов).</a:t>
            </a:r>
          </a:p>
        </p:txBody>
      </p:sp>
      <p:sp>
        <p:nvSpPr>
          <p:cNvPr id="7" name="Rectangle 2"/>
          <p:cNvSpPr>
            <a:spLocks noChangeArrowheads="1"/>
          </p:cNvSpPr>
          <p:nvPr/>
        </p:nvSpPr>
        <p:spPr bwMode="auto">
          <a:xfrm>
            <a:off x="611560" y="3139226"/>
            <a:ext cx="7704856" cy="307777"/>
          </a:xfrm>
          <a:prstGeom prst="rect">
            <a:avLst/>
          </a:prstGeom>
          <a:solidFill>
            <a:srgbClr val="F5F5F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rgbClr val="0000FF"/>
                </a:solidFill>
                <a:effectLst/>
                <a:latin typeface="Consolas" pitchFamily="49" charset="0"/>
                <a:cs typeface="Consolas" pitchFamily="49" charset="0"/>
              </a:rPr>
              <a:t>int</a:t>
            </a:r>
            <a:r>
              <a:rPr kumimoji="0" lang="ru-RU" sz="2000" b="0" i="0" u="none" strike="noStrike" cap="none" normalizeH="0" baseline="0" smtClean="0">
                <a:ln>
                  <a:noFill/>
                </a:ln>
                <a:solidFill>
                  <a:srgbClr val="333333"/>
                </a:solidFill>
                <a:effectLst/>
                <a:latin typeface="Consolas" pitchFamily="49" charset="0"/>
                <a:cs typeface="Consolas" pitchFamily="49" charset="0"/>
              </a:rPr>
              <a:t>[,] array6 = </a:t>
            </a:r>
            <a:r>
              <a:rPr kumimoji="0" lang="ru-RU" sz="2000" b="0" i="0" u="none" strike="noStrike" cap="none" normalizeH="0" baseline="0" smtClean="0">
                <a:ln>
                  <a:noFill/>
                </a:ln>
                <a:solidFill>
                  <a:srgbClr val="0000FF"/>
                </a:solidFill>
                <a:effectLst/>
                <a:latin typeface="Consolas" pitchFamily="49" charset="0"/>
                <a:cs typeface="Consolas" pitchFamily="49" charset="0"/>
              </a:rPr>
              <a:t>new</a:t>
            </a:r>
            <a:r>
              <a:rPr kumimoji="0" lang="ru-RU" sz="2000" b="0" i="0" u="none" strike="noStrike" cap="none" normalizeH="0" baseline="0" smtClean="0">
                <a:ln>
                  <a:noFill/>
                </a:ln>
                <a:solidFill>
                  <a:srgbClr val="333333"/>
                </a:solidFill>
                <a:effectLst/>
                <a:latin typeface="Consolas" pitchFamily="49" charset="0"/>
                <a:cs typeface="Consolas" pitchFamily="49" charset="0"/>
              </a:rPr>
              <a:t> </a:t>
            </a:r>
            <a:r>
              <a:rPr kumimoji="0" lang="ru-RU" sz="2000" b="0" i="0" u="none" strike="noStrike" cap="none" normalizeH="0" baseline="0" smtClean="0">
                <a:ln>
                  <a:noFill/>
                </a:ln>
                <a:solidFill>
                  <a:srgbClr val="0000FF"/>
                </a:solidFill>
                <a:effectLst/>
                <a:latin typeface="Consolas" pitchFamily="49" charset="0"/>
                <a:cs typeface="Consolas" pitchFamily="49" charset="0"/>
              </a:rPr>
              <a:t>int</a:t>
            </a:r>
            <a:r>
              <a:rPr kumimoji="0" lang="ru-RU" sz="2000" b="0" i="0" u="none" strike="noStrike" cap="none" normalizeH="0" baseline="0" smtClean="0">
                <a:ln>
                  <a:noFill/>
                </a:ln>
                <a:solidFill>
                  <a:srgbClr val="333333"/>
                </a:solidFill>
                <a:effectLst/>
                <a:latin typeface="Consolas" pitchFamily="49" charset="0"/>
                <a:cs typeface="Consolas" pitchFamily="49" charset="0"/>
              </a:rPr>
              <a:t>[10, 10];</a:t>
            </a:r>
            <a:r>
              <a:rPr kumimoji="0" lang="ru-RU" sz="2000" b="0" i="0" u="none" strike="noStrike" cap="none" normalizeH="0" baseline="0" smtClean="0">
                <a:ln>
                  <a:noFill/>
                </a:ln>
                <a:solidFill>
                  <a:schemeClr val="tx1"/>
                </a:solidFill>
                <a:effectLst/>
                <a:latin typeface="Arial" pitchFamily="34" charset="0"/>
                <a:cs typeface="Arial" pitchFamily="34" charset="0"/>
              </a:rPr>
              <a:t> </a:t>
            </a:r>
          </a:p>
        </p:txBody>
      </p:sp>
    </p:spTree>
    <p:extLst>
      <p:ext uri="{BB962C8B-B14F-4D97-AF65-F5344CB8AC3E}">
        <p14:creationId xmlns:p14="http://schemas.microsoft.com/office/powerpoint/2010/main" val="23986551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spTree>
    <p:extLst>
      <p:ext uri="{BB962C8B-B14F-4D97-AF65-F5344CB8AC3E}">
        <p14:creationId xmlns:p14="http://schemas.microsoft.com/office/powerpoint/2010/main" val="7367940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95536" y="692696"/>
            <a:ext cx="8280920" cy="4093428"/>
          </a:xfrm>
          <a:prstGeom prst="rect">
            <a:avLst/>
          </a:prstGeom>
        </p:spPr>
        <p:txBody>
          <a:bodyPr wrap="square">
            <a:spAutoFit/>
          </a:bodyPr>
          <a:lstStyle/>
          <a:p>
            <a:pPr indent="450000" algn="just"/>
            <a:r>
              <a:rPr lang="kk-KZ" sz="2000" dirty="0">
                <a:latin typeface="Times New Roman" pitchFamily="18" charset="0"/>
                <a:cs typeface="Times New Roman" pitchFamily="18" charset="0"/>
              </a:rPr>
              <a:t> </a:t>
            </a:r>
            <a:r>
              <a:rPr lang="kk-KZ" sz="2000" dirty="0" smtClean="0">
                <a:latin typeface="Times New Roman" pitchFamily="18" charset="0"/>
                <a:cs typeface="Times New Roman" pitchFamily="18" charset="0"/>
              </a:rPr>
              <a:t>Анықтама </a:t>
            </a:r>
            <a:r>
              <a:rPr lang="kk-KZ" sz="2000" dirty="0">
                <a:latin typeface="Times New Roman" pitchFamily="18" charset="0"/>
                <a:cs typeface="Times New Roman" pitchFamily="18" charset="0"/>
              </a:rPr>
              <a:t>бойынша массивтер бір типтегі айнымалыларды және бір өлшемді массивтерді біріктіреді. </a:t>
            </a:r>
            <a:endParaRPr lang="en-US" sz="2000" dirty="0" smtClean="0">
              <a:latin typeface="Times New Roman" pitchFamily="18" charset="0"/>
              <a:cs typeface="Times New Roman" pitchFamily="18" charset="0"/>
            </a:endParaRPr>
          </a:p>
          <a:p>
            <a:pPr indent="457200" algn="just"/>
            <a:endParaRPr lang="kk-KZ" sz="2000" dirty="0" smtClean="0">
              <a:latin typeface="Times New Roman" pitchFamily="18" charset="0"/>
              <a:cs typeface="Times New Roman" pitchFamily="18" charset="0"/>
            </a:endParaRPr>
          </a:p>
          <a:p>
            <a:pPr indent="457200" algn="just"/>
            <a:r>
              <a:rPr lang="kk-KZ" sz="2000" dirty="0" smtClean="0">
                <a:latin typeface="Times New Roman" pitchFamily="18" charset="0"/>
                <a:cs typeface="Times New Roman" pitchFamily="18" charset="0"/>
              </a:rPr>
              <a:t>Біріктірілген </a:t>
            </a:r>
            <a:r>
              <a:rPr lang="kk-KZ" sz="2000" dirty="0">
                <a:latin typeface="Times New Roman" pitchFamily="18" charset="0"/>
                <a:cs typeface="Times New Roman" pitchFamily="18" charset="0"/>
              </a:rPr>
              <a:t>массивтер </a:t>
            </a:r>
            <a:r>
              <a:rPr lang="kk-KZ" sz="2000" b="1" dirty="0">
                <a:latin typeface="Times New Roman" pitchFamily="18" charset="0"/>
                <a:cs typeface="Times New Roman" pitchFamily="18" charset="0"/>
              </a:rPr>
              <a:t>көп өлшемді </a:t>
            </a:r>
            <a:r>
              <a:rPr lang="kk-KZ" sz="2000" dirty="0">
                <a:latin typeface="Times New Roman" pitchFamily="18" charset="0"/>
                <a:cs typeface="Times New Roman" pitchFamily="18" charset="0"/>
              </a:rPr>
              <a:t>массивтер деп аталады. </a:t>
            </a:r>
            <a:endParaRPr lang="en-US" sz="2000" dirty="0">
              <a:latin typeface="Times New Roman" pitchFamily="18" charset="0"/>
              <a:cs typeface="Times New Roman" pitchFamily="18" charset="0"/>
            </a:endParaRPr>
          </a:p>
          <a:p>
            <a:pPr indent="457200" algn="just"/>
            <a:endParaRPr lang="kk-KZ" sz="2000" dirty="0" smtClean="0">
              <a:latin typeface="Times New Roman" pitchFamily="18" charset="0"/>
              <a:cs typeface="Times New Roman" pitchFamily="18" charset="0"/>
            </a:endParaRPr>
          </a:p>
          <a:p>
            <a:pPr indent="457200" algn="just"/>
            <a:r>
              <a:rPr lang="kk-KZ" sz="2000" dirty="0" smtClean="0">
                <a:latin typeface="Times New Roman" pitchFamily="18" charset="0"/>
                <a:cs typeface="Times New Roman" pitchFamily="18" charset="0"/>
              </a:rPr>
              <a:t>Егер </a:t>
            </a:r>
            <a:r>
              <a:rPr lang="kk-KZ" sz="2000" dirty="0">
                <a:latin typeface="Times New Roman" pitchFamily="18" charset="0"/>
                <a:cs typeface="Times New Roman" pitchFamily="18" charset="0"/>
              </a:rPr>
              <a:t>біріктірілген массивтердің өлшемдері бірдей болса, онда ондай көп өлшемді массивтер «</a:t>
            </a:r>
            <a:r>
              <a:rPr lang="kk-KZ" sz="2000" b="1" dirty="0">
                <a:latin typeface="Times New Roman" pitchFamily="18" charset="0"/>
                <a:cs typeface="Times New Roman" pitchFamily="18" charset="0"/>
              </a:rPr>
              <a:t>тіктөртбұрышты</a:t>
            </a:r>
            <a:r>
              <a:rPr lang="kk-KZ" sz="2000" dirty="0">
                <a:latin typeface="Times New Roman" pitchFamily="18" charset="0"/>
                <a:cs typeface="Times New Roman" pitchFamily="18" charset="0"/>
              </a:rPr>
              <a:t>» массивтер деп аталады. </a:t>
            </a:r>
            <a:endParaRPr lang="ru-RU" sz="2000" dirty="0">
              <a:latin typeface="Times New Roman" pitchFamily="18" charset="0"/>
              <a:cs typeface="Times New Roman" pitchFamily="18" charset="0"/>
            </a:endParaRPr>
          </a:p>
          <a:p>
            <a:pPr indent="457200" algn="just"/>
            <a:endParaRPr lang="kk-KZ" sz="2000" dirty="0" smtClean="0">
              <a:latin typeface="Times New Roman" pitchFamily="18" charset="0"/>
              <a:cs typeface="Times New Roman" pitchFamily="18" charset="0"/>
            </a:endParaRPr>
          </a:p>
          <a:p>
            <a:pPr indent="457200" algn="just"/>
            <a:r>
              <a:rPr lang="kk-KZ" sz="2000" dirty="0" smtClean="0">
                <a:latin typeface="Times New Roman" pitchFamily="18" charset="0"/>
                <a:cs typeface="Times New Roman" pitchFamily="18" charset="0"/>
              </a:rPr>
              <a:t>Егер </a:t>
            </a:r>
            <a:r>
              <a:rPr lang="kk-KZ" sz="2000" dirty="0">
                <a:latin typeface="Times New Roman" pitchFamily="18" charset="0"/>
                <a:cs typeface="Times New Roman" pitchFamily="18" charset="0"/>
              </a:rPr>
              <a:t>біріктірілген массивтердің өлшемдері бірдей болмаса, онда ондай көп өлшемді массивтер «</a:t>
            </a:r>
            <a:r>
              <a:rPr lang="kk-KZ" sz="2000" b="1" dirty="0">
                <a:latin typeface="Times New Roman" pitchFamily="18" charset="0"/>
                <a:cs typeface="Times New Roman" pitchFamily="18" charset="0"/>
              </a:rPr>
              <a:t>сынық</a:t>
            </a:r>
            <a:r>
              <a:rPr lang="kk-KZ" sz="2000" dirty="0">
                <a:latin typeface="Times New Roman" pitchFamily="18" charset="0"/>
                <a:cs typeface="Times New Roman" pitchFamily="18" charset="0"/>
              </a:rPr>
              <a:t>» (jagged) массивтер деп аталады. </a:t>
            </a:r>
            <a:endParaRPr lang="en-US" sz="2000" dirty="0" smtClean="0">
              <a:latin typeface="Times New Roman" pitchFamily="18" charset="0"/>
              <a:cs typeface="Times New Roman" pitchFamily="18" charset="0"/>
            </a:endParaRPr>
          </a:p>
          <a:p>
            <a:pPr indent="457200" algn="just"/>
            <a:endParaRPr lang="en-US" sz="2000" dirty="0">
              <a:latin typeface="Times New Roman" pitchFamily="18" charset="0"/>
              <a:cs typeface="Times New Roman" pitchFamily="18" charset="0"/>
            </a:endParaRPr>
          </a:p>
          <a:p>
            <a:pPr indent="457200" algn="just"/>
            <a:endParaRPr lang="ru-RU" sz="2000" dirty="0">
              <a:latin typeface="Times New Roman" pitchFamily="18" charset="0"/>
              <a:cs typeface="Times New Roman" pitchFamily="18" charset="0"/>
            </a:endParaRPr>
          </a:p>
          <a:p>
            <a:pPr indent="450000" algn="just"/>
            <a:endParaRPr lang="ru-RU" sz="2000" dirty="0">
              <a:latin typeface="Times New Roman" pitchFamily="18" charset="0"/>
              <a:cs typeface="Times New Roman" pitchFamily="18" charset="0"/>
            </a:endParaRPr>
          </a:p>
        </p:txBody>
      </p:sp>
      <p:sp>
        <p:nvSpPr>
          <p:cNvPr id="5" name="Прямоугольник 4"/>
          <p:cNvSpPr/>
          <p:nvPr/>
        </p:nvSpPr>
        <p:spPr>
          <a:xfrm>
            <a:off x="251520" y="83981"/>
            <a:ext cx="8496944" cy="400110"/>
          </a:xfrm>
          <a:prstGeom prst="rect">
            <a:avLst/>
          </a:prstGeom>
        </p:spPr>
        <p:txBody>
          <a:bodyPr wrap="square">
            <a:spAutoFit/>
          </a:bodyPr>
          <a:lstStyle/>
          <a:p>
            <a:pPr lvl="0" algn="ctr"/>
            <a:r>
              <a:rPr lang="kk-KZ" sz="2000" b="1" dirty="0">
                <a:solidFill>
                  <a:prstClr val="black"/>
                </a:solidFill>
                <a:latin typeface="Times New Roman" pitchFamily="18" charset="0"/>
                <a:cs typeface="Times New Roman" pitchFamily="18" charset="0"/>
              </a:rPr>
              <a:t>Көп өлшемді массивтер</a:t>
            </a:r>
            <a:endParaRPr lang="ru-RU" sz="2000" b="1" dirty="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22225202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55576" y="1052736"/>
            <a:ext cx="7992888" cy="4893647"/>
          </a:xfrm>
          <a:prstGeom prst="rect">
            <a:avLst/>
          </a:prstGeom>
        </p:spPr>
        <p:txBody>
          <a:bodyPr wrap="square">
            <a:spAutoFit/>
          </a:bodyPr>
          <a:lstStyle/>
          <a:p>
            <a:pPr indent="457200" algn="just"/>
            <a:r>
              <a:rPr lang="ru-RU" sz="2400" b="1" dirty="0">
                <a:latin typeface="Times New Roman" pitchFamily="18" charset="0"/>
                <a:cs typeface="Times New Roman" pitchFamily="18" charset="0"/>
              </a:rPr>
              <a:t>Сыны</a:t>
            </a:r>
            <a:r>
              <a:rPr lang="kk-KZ" sz="2400" b="1" dirty="0">
                <a:latin typeface="Times New Roman" pitchFamily="18" charset="0"/>
                <a:cs typeface="Times New Roman" pitchFamily="18" charset="0"/>
              </a:rPr>
              <a:t>қ массивті </a:t>
            </a:r>
            <a:r>
              <a:rPr lang="kk-KZ" sz="2400" dirty="0">
                <a:latin typeface="Times New Roman" pitchFamily="18" charset="0"/>
                <a:cs typeface="Times New Roman" pitchFamily="18" charset="0"/>
              </a:rPr>
              <a:t>жариялаған кезде екінші </a:t>
            </a:r>
            <a:r>
              <a:rPr lang="ru-RU" sz="2400" dirty="0">
                <a:latin typeface="Times New Roman" pitchFamily="18" charset="0"/>
                <a:cs typeface="Times New Roman" pitchFamily="18" charset="0"/>
              </a:rPr>
              <a:t>индекс</a:t>
            </a:r>
            <a:r>
              <a:rPr lang="kk-KZ" sz="2400" dirty="0">
                <a:latin typeface="Times New Roman" pitchFamily="18" charset="0"/>
                <a:cs typeface="Times New Roman" pitchFamily="18" charset="0"/>
              </a:rPr>
              <a:t> өлшемі көрсетілмейді, и</a:t>
            </a:r>
            <a:r>
              <a:rPr lang="ru-RU" sz="2400" dirty="0" err="1">
                <a:latin typeface="Times New Roman" pitchFamily="18" charset="0"/>
                <a:cs typeface="Times New Roman" pitchFamily="18" charset="0"/>
              </a:rPr>
              <a:t>ндекс</a:t>
            </a:r>
            <a:r>
              <a:rPr lang="kk-KZ" sz="2400" dirty="0">
                <a:latin typeface="Times New Roman" pitchFamily="18" charset="0"/>
                <a:cs typeface="Times New Roman" pitchFamily="18" charset="0"/>
              </a:rPr>
              <a:t>тер квадрат жақшаға алынады </a:t>
            </a:r>
            <a:r>
              <a:rPr lang="en-US" sz="2400" dirty="0">
                <a:latin typeface="Times New Roman" pitchFamily="18" charset="0"/>
                <a:cs typeface="Times New Roman" pitchFamily="18" charset="0"/>
              </a:rPr>
              <a:t>(</a:t>
            </a:r>
            <a:r>
              <a:rPr lang="kk-KZ" sz="2400" dirty="0">
                <a:latin typeface="Times New Roman" pitchFamily="18" charset="0"/>
                <a:cs typeface="Times New Roman" pitchFamily="18" charset="0"/>
              </a:rPr>
              <a:t>үтір қолданылмайды</a:t>
            </a:r>
            <a:r>
              <a:rPr lang="en-US" sz="2400" dirty="0">
                <a:latin typeface="Times New Roman" pitchFamily="18" charset="0"/>
                <a:cs typeface="Times New Roman" pitchFamily="18" charset="0"/>
              </a:rPr>
              <a:t>)</a:t>
            </a:r>
            <a:r>
              <a:rPr lang="kk-KZ" sz="2400" dirty="0">
                <a:latin typeface="Times New Roman" pitchFamily="18" charset="0"/>
                <a:cs typeface="Times New Roman" pitchFamily="18" charset="0"/>
              </a:rPr>
              <a:t>, мысалы: </a:t>
            </a:r>
            <a:endParaRPr lang="ru-RU" sz="2400" dirty="0">
              <a:latin typeface="Times New Roman" pitchFamily="18" charset="0"/>
              <a:cs typeface="Times New Roman" pitchFamily="18" charset="0"/>
            </a:endParaRPr>
          </a:p>
          <a:p>
            <a:pPr indent="457200" algn="just"/>
            <a:r>
              <a:rPr lang="en-US" sz="2400" b="1" dirty="0" err="1">
                <a:latin typeface="Times New Roman" pitchFamily="18" charset="0"/>
                <a:cs typeface="Times New Roman" pitchFamily="18" charset="0"/>
              </a:rPr>
              <a:t>int</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mtovar</a:t>
            </a:r>
            <a:r>
              <a:rPr lang="en-US" sz="2400" b="1" dirty="0">
                <a:latin typeface="Times New Roman" pitchFamily="18" charset="0"/>
                <a:cs typeface="Times New Roman" pitchFamily="18" charset="0"/>
              </a:rPr>
              <a:t> = new </a:t>
            </a:r>
            <a:r>
              <a:rPr lang="en-US" sz="2400" b="1" dirty="0" err="1">
                <a:latin typeface="Times New Roman" pitchFamily="18" charset="0"/>
                <a:cs typeface="Times New Roman" pitchFamily="18" charset="0"/>
              </a:rPr>
              <a:t>int</a:t>
            </a:r>
            <a:r>
              <a:rPr lang="en-US" sz="2400" b="1" dirty="0">
                <a:latin typeface="Times New Roman" pitchFamily="18" charset="0"/>
                <a:cs typeface="Times New Roman" pitchFamily="18" charset="0"/>
              </a:rPr>
              <a:t>[5][];</a:t>
            </a:r>
            <a:endParaRPr lang="ru-RU" sz="2400" b="1" dirty="0">
              <a:latin typeface="Times New Roman" pitchFamily="18" charset="0"/>
              <a:cs typeface="Times New Roman" pitchFamily="18" charset="0"/>
            </a:endParaRPr>
          </a:p>
          <a:p>
            <a:pPr indent="457200" algn="just"/>
            <a:endParaRPr lang="kk-KZ" sz="2400" dirty="0" smtClean="0">
              <a:latin typeface="Times New Roman" pitchFamily="18" charset="0"/>
              <a:cs typeface="Times New Roman" pitchFamily="18" charset="0"/>
            </a:endParaRPr>
          </a:p>
          <a:p>
            <a:pPr indent="457200" algn="just"/>
            <a:r>
              <a:rPr lang="en-US" sz="2400" dirty="0" smtClean="0">
                <a:latin typeface="Times New Roman" pitchFamily="18" charset="0"/>
                <a:cs typeface="Times New Roman" pitchFamily="18" charset="0"/>
              </a:rPr>
              <a:t>«</a:t>
            </a:r>
            <a:r>
              <a:rPr lang="ru-RU" sz="2400" dirty="0">
                <a:latin typeface="Times New Roman" pitchFamily="18" charset="0"/>
                <a:cs typeface="Times New Roman" pitchFamily="18" charset="0"/>
              </a:rPr>
              <a:t>Б</a:t>
            </a:r>
            <a:r>
              <a:rPr lang="kk-KZ" sz="2400" dirty="0">
                <a:latin typeface="Times New Roman" pitchFamily="18" charset="0"/>
                <a:cs typeface="Times New Roman" pitchFamily="18" charset="0"/>
              </a:rPr>
              <a:t>ағаналар</a:t>
            </a:r>
            <a:r>
              <a:rPr lang="en-US" sz="2400" dirty="0">
                <a:latin typeface="Times New Roman" pitchFamily="18" charset="0"/>
                <a:cs typeface="Times New Roman" pitchFamily="18" charset="0"/>
              </a:rPr>
              <a:t>»</a:t>
            </a:r>
            <a:r>
              <a:rPr lang="kk-KZ" sz="2400" dirty="0">
                <a:latin typeface="Times New Roman" pitchFamily="18" charset="0"/>
                <a:cs typeface="Times New Roman" pitchFamily="18" charset="0"/>
              </a:rPr>
              <a:t> саны әр с</a:t>
            </a:r>
            <a:r>
              <a:rPr lang="ru-RU" sz="2400" dirty="0" err="1">
                <a:latin typeface="Times New Roman" pitchFamily="18" charset="0"/>
                <a:cs typeface="Times New Roman" pitchFamily="18" charset="0"/>
              </a:rPr>
              <a:t>ыны</a:t>
            </a:r>
            <a:r>
              <a:rPr lang="kk-KZ" sz="2400" dirty="0">
                <a:latin typeface="Times New Roman" pitchFamily="18" charset="0"/>
                <a:cs typeface="Times New Roman" pitchFamily="18" charset="0"/>
              </a:rPr>
              <a:t>қ массив </a:t>
            </a:r>
            <a:r>
              <a:rPr lang="en-US" sz="2400" dirty="0">
                <a:latin typeface="Times New Roman" pitchFamily="18" charset="0"/>
                <a:cs typeface="Times New Roman" pitchFamily="18" charset="0"/>
              </a:rPr>
              <a:t>«</a:t>
            </a:r>
            <a:r>
              <a:rPr lang="kk-KZ" sz="2400" dirty="0">
                <a:latin typeface="Times New Roman" pitchFamily="18" charset="0"/>
                <a:cs typeface="Times New Roman" pitchFamily="18" charset="0"/>
              </a:rPr>
              <a:t>жолдарды</a:t>
            </a:r>
            <a:r>
              <a:rPr lang="en-US" sz="2400" dirty="0">
                <a:latin typeface="Times New Roman" pitchFamily="18" charset="0"/>
                <a:cs typeface="Times New Roman" pitchFamily="18" charset="0"/>
              </a:rPr>
              <a:t>» </a:t>
            </a:r>
            <a:r>
              <a:rPr lang="kk-KZ" sz="2400" dirty="0">
                <a:latin typeface="Times New Roman" pitchFamily="18" charset="0"/>
                <a:cs typeface="Times New Roman" pitchFamily="18" charset="0"/>
              </a:rPr>
              <a:t>үшін динамикалық түрде анықталады</a:t>
            </a:r>
            <a:r>
              <a:rPr lang="en-US" sz="2400" dirty="0">
                <a:latin typeface="Times New Roman" pitchFamily="18" charset="0"/>
                <a:cs typeface="Times New Roman" pitchFamily="18" charset="0"/>
              </a:rPr>
              <a:t>:</a:t>
            </a:r>
            <a:endParaRPr lang="ru-RU" sz="2400" dirty="0">
              <a:latin typeface="Times New Roman" pitchFamily="18" charset="0"/>
              <a:cs typeface="Times New Roman" pitchFamily="18" charset="0"/>
            </a:endParaRPr>
          </a:p>
          <a:p>
            <a:pPr indent="457200" algn="just"/>
            <a:r>
              <a:rPr lang="en-US" sz="2400" b="1" dirty="0">
                <a:latin typeface="Times New Roman" pitchFamily="18" charset="0"/>
                <a:cs typeface="Times New Roman" pitchFamily="18" charset="0"/>
              </a:rPr>
              <a:t>j = </a:t>
            </a:r>
            <a:r>
              <a:rPr lang="en-US" sz="2400" b="1" dirty="0" err="1">
                <a:latin typeface="Times New Roman" pitchFamily="18" charset="0"/>
                <a:cs typeface="Times New Roman" pitchFamily="18" charset="0"/>
              </a:rPr>
              <a:t>rnd.Next</a:t>
            </a:r>
            <a:r>
              <a:rPr lang="en-US" sz="2400" b="1" dirty="0">
                <a:latin typeface="Times New Roman" pitchFamily="18" charset="0"/>
                <a:cs typeface="Times New Roman" pitchFamily="18" charset="0"/>
              </a:rPr>
              <a:t>() % 21 + 10;</a:t>
            </a:r>
            <a:endParaRPr lang="ru-RU" sz="2400" b="1" dirty="0">
              <a:latin typeface="Times New Roman" pitchFamily="18" charset="0"/>
              <a:cs typeface="Times New Roman" pitchFamily="18" charset="0"/>
            </a:endParaRPr>
          </a:p>
          <a:p>
            <a:pPr indent="457200" algn="just"/>
            <a:r>
              <a:rPr lang="en-US" sz="2400" b="1" dirty="0" err="1">
                <a:latin typeface="Times New Roman" pitchFamily="18" charset="0"/>
                <a:cs typeface="Times New Roman" pitchFamily="18" charset="0"/>
              </a:rPr>
              <a:t>mtovar</a:t>
            </a:r>
            <a:r>
              <a:rPr lang="en-US" sz="2400" b="1" dirty="0">
                <a:latin typeface="Times New Roman" pitchFamily="18" charset="0"/>
                <a:cs typeface="Times New Roman" pitchFamily="18" charset="0"/>
              </a:rPr>
              <a:t>[i] = new </a:t>
            </a:r>
            <a:r>
              <a:rPr lang="en-US" sz="2400" b="1" dirty="0" err="1">
                <a:latin typeface="Times New Roman" pitchFamily="18" charset="0"/>
                <a:cs typeface="Times New Roman" pitchFamily="18" charset="0"/>
              </a:rPr>
              <a:t>int</a:t>
            </a:r>
            <a:r>
              <a:rPr lang="en-US" sz="2400" b="1" dirty="0">
                <a:latin typeface="Times New Roman" pitchFamily="18" charset="0"/>
                <a:cs typeface="Times New Roman" pitchFamily="18" charset="0"/>
              </a:rPr>
              <a:t>[j];</a:t>
            </a:r>
            <a:endParaRPr lang="ru-RU" sz="2400" b="1" dirty="0">
              <a:latin typeface="Times New Roman" pitchFamily="18" charset="0"/>
              <a:cs typeface="Times New Roman" pitchFamily="18" charset="0"/>
            </a:endParaRPr>
          </a:p>
          <a:p>
            <a:pPr indent="457200" algn="just"/>
            <a:endParaRPr lang="ru-RU" sz="2400" dirty="0" smtClean="0">
              <a:latin typeface="Times New Roman" pitchFamily="18" charset="0"/>
              <a:cs typeface="Times New Roman" pitchFamily="18" charset="0"/>
            </a:endParaRPr>
          </a:p>
          <a:p>
            <a:pPr indent="457200" algn="just"/>
            <a:r>
              <a:rPr lang="ru-RU" sz="2400" dirty="0" smtClean="0">
                <a:latin typeface="Times New Roman" pitchFamily="18" charset="0"/>
                <a:cs typeface="Times New Roman" pitchFamily="18" charset="0"/>
              </a:rPr>
              <a:t>Сыны</a:t>
            </a:r>
            <a:r>
              <a:rPr lang="kk-KZ" sz="2400" dirty="0">
                <a:latin typeface="Times New Roman" pitchFamily="18" charset="0"/>
                <a:cs typeface="Times New Roman" pitchFamily="18" charset="0"/>
              </a:rPr>
              <a:t>қ массив </a:t>
            </a:r>
            <a:r>
              <a:rPr lang="ru-RU" sz="2400" dirty="0">
                <a:latin typeface="Times New Roman" pitchFamily="18" charset="0"/>
                <a:cs typeface="Times New Roman" pitchFamily="18" charset="0"/>
              </a:rPr>
              <a:t>элемент</a:t>
            </a:r>
            <a:r>
              <a:rPr lang="kk-KZ" sz="2400" dirty="0">
                <a:latin typeface="Times New Roman" pitchFamily="18" charset="0"/>
                <a:cs typeface="Times New Roman" pitchFamily="18" charset="0"/>
              </a:rPr>
              <a:t>теріне әрбір </a:t>
            </a:r>
            <a:r>
              <a:rPr lang="ru-RU" sz="2400" dirty="0">
                <a:latin typeface="Times New Roman" pitchFamily="18" charset="0"/>
                <a:cs typeface="Times New Roman" pitchFamily="18" charset="0"/>
              </a:rPr>
              <a:t>индекс</a:t>
            </a:r>
            <a:r>
              <a:rPr lang="kk-KZ" sz="2400" dirty="0">
                <a:latin typeface="Times New Roman" pitchFamily="18" charset="0"/>
                <a:cs typeface="Times New Roman" pitchFamily="18" charset="0"/>
              </a:rPr>
              <a:t>ті квадрат жақшаға орналастыру керек, мысалы:</a:t>
            </a:r>
            <a:endParaRPr lang="ru-RU" sz="2400" dirty="0">
              <a:latin typeface="Times New Roman" pitchFamily="18" charset="0"/>
              <a:cs typeface="Times New Roman" pitchFamily="18" charset="0"/>
            </a:endParaRPr>
          </a:p>
          <a:p>
            <a:pPr indent="457200" algn="just"/>
            <a:r>
              <a:rPr lang="ru-RU" sz="2400" b="1" dirty="0" err="1">
                <a:latin typeface="Times New Roman" pitchFamily="18" charset="0"/>
                <a:cs typeface="Times New Roman" pitchFamily="18" charset="0"/>
              </a:rPr>
              <a:t>mtovar</a:t>
            </a:r>
            <a:r>
              <a:rPr lang="ru-RU" sz="2400" b="1" dirty="0">
                <a:latin typeface="Times New Roman" pitchFamily="18" charset="0"/>
                <a:cs typeface="Times New Roman" pitchFamily="18" charset="0"/>
              </a:rPr>
              <a:t>[i][j] = </a:t>
            </a:r>
            <a:r>
              <a:rPr lang="ru-RU" sz="2400" b="1" dirty="0" err="1">
                <a:latin typeface="Times New Roman" pitchFamily="18" charset="0"/>
                <a:cs typeface="Times New Roman" pitchFamily="18" charset="0"/>
              </a:rPr>
              <a:t>rnd.Next</a:t>
            </a:r>
            <a:r>
              <a:rPr lang="ru-RU" sz="2400" b="1" dirty="0">
                <a:latin typeface="Times New Roman" pitchFamily="18" charset="0"/>
                <a:cs typeface="Times New Roman" pitchFamily="18" charset="0"/>
              </a:rPr>
              <a:t>() % 61 + 10;</a:t>
            </a:r>
          </a:p>
        </p:txBody>
      </p:sp>
      <p:sp>
        <p:nvSpPr>
          <p:cNvPr id="3" name="Прямоугольник 2"/>
          <p:cNvSpPr/>
          <p:nvPr/>
        </p:nvSpPr>
        <p:spPr>
          <a:xfrm>
            <a:off x="251520" y="83981"/>
            <a:ext cx="8496944" cy="400110"/>
          </a:xfrm>
          <a:prstGeom prst="rect">
            <a:avLst/>
          </a:prstGeom>
        </p:spPr>
        <p:txBody>
          <a:bodyPr wrap="square">
            <a:spAutoFit/>
          </a:bodyPr>
          <a:lstStyle/>
          <a:p>
            <a:pPr lvl="0" algn="ctr"/>
            <a:r>
              <a:rPr lang="kk-KZ" sz="2000" b="1" dirty="0">
                <a:solidFill>
                  <a:prstClr val="black"/>
                </a:solidFill>
                <a:latin typeface="Times New Roman" pitchFamily="18" charset="0"/>
                <a:cs typeface="Times New Roman" pitchFamily="18" charset="0"/>
              </a:rPr>
              <a:t>Көп өлшемді массивтер</a:t>
            </a:r>
            <a:endParaRPr lang="ru-RU" sz="2000" b="1" dirty="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380569618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615</TotalTime>
  <Words>1708</Words>
  <Application>Microsoft Office PowerPoint</Application>
  <PresentationFormat>Экран (4:3)</PresentationFormat>
  <Paragraphs>195</Paragraphs>
  <Slides>22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22</vt:i4>
      </vt:variant>
    </vt:vector>
  </HeadingPairs>
  <TitlesOfParts>
    <vt:vector size="23" baseType="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1</dc:creator>
  <cp:lastModifiedBy>Windows User</cp:lastModifiedBy>
  <cp:revision>27</cp:revision>
  <dcterms:created xsi:type="dcterms:W3CDTF">2017-03-13T16:21:27Z</dcterms:created>
  <dcterms:modified xsi:type="dcterms:W3CDTF">2017-10-13T03:34:35Z</dcterms:modified>
</cp:coreProperties>
</file>